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avi" ContentType="video/x-msvide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8" r:id="rId3"/>
    <p:sldId id="259" r:id="rId4"/>
    <p:sldId id="260" r:id="rId5"/>
    <p:sldId id="298" r:id="rId6"/>
    <p:sldId id="261" r:id="rId7"/>
    <p:sldId id="262" r:id="rId8"/>
    <p:sldId id="263" r:id="rId9"/>
    <p:sldId id="264" r:id="rId10"/>
    <p:sldId id="357" r:id="rId11"/>
    <p:sldId id="265" r:id="rId12"/>
    <p:sldId id="266" r:id="rId13"/>
    <p:sldId id="267" r:id="rId14"/>
    <p:sldId id="268" r:id="rId15"/>
    <p:sldId id="297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04" autoAdjust="0"/>
  </p:normalViewPr>
  <p:slideViewPr>
    <p:cSldViewPr snapToGrid="0">
      <p:cViewPr varScale="1">
        <p:scale>
          <a:sx n="115" d="100"/>
          <a:sy n="115" d="100"/>
        </p:scale>
        <p:origin x="3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B1C01-5B80-4534-87B8-7AB5A9E01881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AE684-6AC2-4CE2-A905-E7A8CC9A4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299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DAE6C4-92D3-4A89-9469-EC3150612C4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10885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991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7EFB99-92FD-4600-8012-61879657236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10885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63427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28B8BC-BC45-4A77-93EC-00379F0996C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5495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AE684-6AC2-4CE2-A905-E7A8CC9A4ED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295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AE684-6AC2-4CE2-A905-E7A8CC9A4ED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2687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AE684-6AC2-4CE2-A905-E7A8CC9A4ED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0383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AE684-6AC2-4CE2-A905-E7A8CC9A4ED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931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7EFB99-92FD-4600-8012-61879657236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10885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2233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2" tIns="45711" rIns="91422" bIns="45711"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4"/>
            <a:ext cx="2971800" cy="457200"/>
          </a:xfrm>
          <a:prstGeom prst="rect">
            <a:avLst/>
          </a:prstGeom>
        </p:spPr>
        <p:txBody>
          <a:bodyPr lIns="91422" tIns="45711" rIns="91422" bIns="45711"/>
          <a:lstStyle/>
          <a:p>
            <a:pPr marL="0" marR="0" lvl="0" indent="0" algn="r" defTabSz="9138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414B86-A476-4F22-B974-E2867F46C38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385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115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7EFB99-92FD-4600-8012-61879657236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10885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4223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7EFB99-92FD-4600-8012-61879657236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10885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4929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7EFB99-92FD-4600-8012-61879657236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10885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40504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7EFB99-92FD-4600-8012-61879657236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10885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710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973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11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788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172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4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576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344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902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889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024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371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新落款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618673" y="6552848"/>
            <a:ext cx="2954655" cy="2616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034"/>
            <a:r>
              <a:rPr lang="en-US" altLang="zh-CN" sz="1100" dirty="0">
                <a:solidFill>
                  <a:prstClr val="white"/>
                </a:solidFill>
                <a:latin typeface="Arial" panose="020B0604020202020204" pitchFamily="34" charset="0"/>
                <a:ea typeface="Arial Unicode MS" panose="020B0604020202020204"/>
                <a:cs typeface="Arial" panose="020B0604020202020204" pitchFamily="34" charset="0"/>
              </a:rPr>
              <a:t> International Product Marketing Department</a:t>
            </a:r>
            <a:endParaRPr lang="zh-CN" altLang="en-US" sz="1100" dirty="0">
              <a:solidFill>
                <a:prstClr val="white"/>
              </a:solidFill>
              <a:latin typeface="Arial" panose="020B0604020202020204" pitchFamily="34" charset="0"/>
              <a:ea typeface="Arial Unicode MS" panose="020B060402020202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770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背景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60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分类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68595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37211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1" y="62133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Adobe 仿宋 Std R" pitchFamily="18" charset="-122"/>
                <a:ea typeface="Adobe 仿宋 Std R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 panose="020B0604020202020204"/>
              </a:defRPr>
            </a:lvl1pPr>
            <a:lvl2pPr>
              <a:defRPr>
                <a:latin typeface="Arial Unicode MS" panose="020B0604020202020204"/>
              </a:defRPr>
            </a:lvl2pPr>
            <a:lvl3pPr>
              <a:defRPr>
                <a:latin typeface="Arial Unicode MS" panose="020B0604020202020204"/>
              </a:defRPr>
            </a:lvl3pPr>
            <a:lvl4pPr>
              <a:defRPr>
                <a:latin typeface="Arial Unicode MS" panose="020B0604020202020204"/>
              </a:defRPr>
            </a:lvl4pPr>
            <a:lvl5pPr>
              <a:defRPr>
                <a:latin typeface="Arial Unicode MS" panose="020B0604020202020204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  <a:lvl2pPr>
              <a:defRPr>
                <a:latin typeface="Arial Unicode MS"/>
              </a:defRPr>
            </a:lvl2pPr>
            <a:lvl3pPr>
              <a:defRPr>
                <a:latin typeface="Arial Unicode MS"/>
              </a:defRPr>
            </a:lvl3pPr>
            <a:lvl4pPr>
              <a:defRPr>
                <a:latin typeface="Arial Unicode MS"/>
              </a:defRPr>
            </a:lvl4pPr>
            <a:lvl5pPr>
              <a:defRPr>
                <a:latin typeface="Arial Unicode MS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2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7F6F3A2C-A142-49C2-9F3B-0662CF19832D}" type="datetimeFigureOut">
              <a:rPr lang="zh-CN" altLang="en-US" smtClean="0">
                <a:solidFill>
                  <a:prstClr val="black"/>
                </a:solidFill>
              </a:rPr>
              <a:pPr defTabSz="914034"/>
              <a:t>2020/4/8</a:t>
            </a:fld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1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48C06AB8-3B47-415B-B708-C0E2423E7BC4}" type="slidenum">
              <a:rPr lang="zh-CN" altLang="en-US" smtClean="0">
                <a:solidFill>
                  <a:prstClr val="black"/>
                </a:solidFill>
              </a:rPr>
              <a:pPr defTabSz="914034"/>
              <a:t>‹#›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6880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Adobe 仿宋 Std R" pitchFamily="18" charset="-122"/>
                <a:ea typeface="Adobe 仿宋 Std R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 Unicode MS"/>
              </a:defRPr>
            </a:lvl1pPr>
            <a:lvl2pPr marL="457018" indent="0">
              <a:buNone/>
              <a:defRPr sz="2000" b="1"/>
            </a:lvl2pPr>
            <a:lvl3pPr marL="914034" indent="0">
              <a:buNone/>
              <a:defRPr sz="1800" b="1"/>
            </a:lvl3pPr>
            <a:lvl4pPr marL="1371052" indent="0">
              <a:buNone/>
              <a:defRPr sz="1600" b="1"/>
            </a:lvl4pPr>
            <a:lvl5pPr marL="1828068" indent="0">
              <a:buNone/>
              <a:defRPr sz="1600" b="1"/>
            </a:lvl5pPr>
            <a:lvl6pPr marL="2285086" indent="0">
              <a:buNone/>
              <a:defRPr sz="1600" b="1"/>
            </a:lvl6pPr>
            <a:lvl7pPr marL="2742102" indent="0">
              <a:buNone/>
              <a:defRPr sz="1600" b="1"/>
            </a:lvl7pPr>
            <a:lvl8pPr marL="3199120" indent="0">
              <a:buNone/>
              <a:defRPr sz="1600" b="1"/>
            </a:lvl8pPr>
            <a:lvl9pPr marL="3656137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  <a:lvl2pPr>
              <a:defRPr>
                <a:latin typeface="Arial Unicode MS"/>
              </a:defRPr>
            </a:lvl2pPr>
            <a:lvl3pPr>
              <a:defRPr>
                <a:latin typeface="Arial Unicode MS"/>
              </a:defRPr>
            </a:lvl3pPr>
            <a:lvl4pPr>
              <a:defRPr>
                <a:latin typeface="Arial Unicode MS"/>
              </a:defRPr>
            </a:lvl4pPr>
            <a:lvl5pPr>
              <a:defRPr>
                <a:latin typeface="Arial Unicode MS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 Unicode MS"/>
              </a:defRPr>
            </a:lvl1pPr>
            <a:lvl2pPr marL="457018" indent="0">
              <a:buNone/>
              <a:defRPr sz="2000" b="1"/>
            </a:lvl2pPr>
            <a:lvl3pPr marL="914034" indent="0">
              <a:buNone/>
              <a:defRPr sz="1800" b="1"/>
            </a:lvl3pPr>
            <a:lvl4pPr marL="1371052" indent="0">
              <a:buNone/>
              <a:defRPr sz="1600" b="1"/>
            </a:lvl4pPr>
            <a:lvl5pPr marL="1828068" indent="0">
              <a:buNone/>
              <a:defRPr sz="1600" b="1"/>
            </a:lvl5pPr>
            <a:lvl6pPr marL="2285086" indent="0">
              <a:buNone/>
              <a:defRPr sz="1600" b="1"/>
            </a:lvl6pPr>
            <a:lvl7pPr marL="2742102" indent="0">
              <a:buNone/>
              <a:defRPr sz="1600" b="1"/>
            </a:lvl7pPr>
            <a:lvl8pPr marL="3199120" indent="0">
              <a:buNone/>
              <a:defRPr sz="1600" b="1"/>
            </a:lvl8pPr>
            <a:lvl9pPr marL="3656137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  <a:lvl2pPr>
              <a:defRPr>
                <a:latin typeface="Arial Unicode MS"/>
              </a:defRPr>
            </a:lvl2pPr>
            <a:lvl3pPr>
              <a:defRPr>
                <a:latin typeface="Arial Unicode MS"/>
              </a:defRPr>
            </a:lvl3pPr>
            <a:lvl4pPr>
              <a:defRPr>
                <a:latin typeface="Arial Unicode MS"/>
              </a:defRPr>
            </a:lvl4pPr>
            <a:lvl5pPr>
              <a:defRPr>
                <a:latin typeface="Arial Unicode MS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2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7F6F3A2C-A142-49C2-9F3B-0662CF19832D}" type="datetimeFigureOut">
              <a:rPr lang="zh-CN" altLang="en-US" smtClean="0">
                <a:solidFill>
                  <a:prstClr val="black"/>
                </a:solidFill>
              </a:rPr>
              <a:pPr defTabSz="914034"/>
              <a:t>2020/4/8</a:t>
            </a:fld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1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48C06AB8-3B47-415B-B708-C0E2423E7BC4}" type="slidenum">
              <a:rPr lang="zh-CN" altLang="en-US" smtClean="0">
                <a:solidFill>
                  <a:prstClr val="black"/>
                </a:solidFill>
              </a:rPr>
              <a:pPr defTabSz="914034"/>
              <a:t>‹#›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0039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Adobe 仿宋 Std R" pitchFamily="18" charset="-122"/>
                <a:ea typeface="Adobe 仿宋 Std R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2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7F6F3A2C-A142-49C2-9F3B-0662CF19832D}" type="datetimeFigureOut">
              <a:rPr lang="zh-CN" altLang="en-US" smtClean="0">
                <a:solidFill>
                  <a:prstClr val="black"/>
                </a:solidFill>
              </a:rPr>
              <a:pPr defTabSz="914034"/>
              <a:t>2020/4/8</a:t>
            </a:fld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1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48C06AB8-3B47-415B-B708-C0E2423E7BC4}" type="slidenum">
              <a:rPr lang="zh-CN" altLang="en-US" smtClean="0">
                <a:solidFill>
                  <a:prstClr val="black"/>
                </a:solidFill>
              </a:rPr>
              <a:pPr defTabSz="914034"/>
              <a:t>‹#›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6970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0" y="45720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198">
                <a:latin typeface="Adobe 仿宋 Std R" pitchFamily="18" charset="-122"/>
                <a:ea typeface="Adobe 仿宋 Std R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198">
                <a:latin typeface="Arial Unicode MS"/>
              </a:defRPr>
            </a:lvl1pPr>
            <a:lvl2pPr>
              <a:defRPr sz="2798">
                <a:latin typeface="Arial Unicode MS"/>
              </a:defRPr>
            </a:lvl2pPr>
            <a:lvl3pPr>
              <a:defRPr sz="2400">
                <a:latin typeface="Arial Unicode MS"/>
              </a:defRPr>
            </a:lvl3pPr>
            <a:lvl4pPr>
              <a:defRPr sz="2000">
                <a:latin typeface="Arial Unicode MS"/>
              </a:defRPr>
            </a:lvl4pPr>
            <a:lvl5pPr>
              <a:defRPr sz="2000">
                <a:latin typeface="Arial Unicode M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Arial Unicode MS"/>
              </a:defRPr>
            </a:lvl1pPr>
            <a:lvl2pPr marL="457018" indent="0">
              <a:buNone/>
              <a:defRPr sz="1400"/>
            </a:lvl2pPr>
            <a:lvl3pPr marL="914034" indent="0">
              <a:buNone/>
              <a:defRPr sz="1200"/>
            </a:lvl3pPr>
            <a:lvl4pPr marL="1371052" indent="0">
              <a:buNone/>
              <a:defRPr sz="1000"/>
            </a:lvl4pPr>
            <a:lvl5pPr marL="1828068" indent="0">
              <a:buNone/>
              <a:defRPr sz="1000"/>
            </a:lvl5pPr>
            <a:lvl6pPr marL="2285086" indent="0">
              <a:buNone/>
              <a:defRPr sz="1000"/>
            </a:lvl6pPr>
            <a:lvl7pPr marL="2742102" indent="0">
              <a:buNone/>
              <a:defRPr sz="1000"/>
            </a:lvl7pPr>
            <a:lvl8pPr marL="3199120" indent="0">
              <a:buNone/>
              <a:defRPr sz="1000"/>
            </a:lvl8pPr>
            <a:lvl9pPr marL="3656137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2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7F6F3A2C-A142-49C2-9F3B-0662CF19832D}" type="datetimeFigureOut">
              <a:rPr lang="zh-CN" altLang="en-US" smtClean="0">
                <a:solidFill>
                  <a:prstClr val="black"/>
                </a:solidFill>
              </a:rPr>
              <a:pPr defTabSz="914034"/>
              <a:t>2020/4/8</a:t>
            </a:fld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1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48C06AB8-3B47-415B-B708-C0E2423E7BC4}" type="slidenum">
              <a:rPr lang="zh-CN" altLang="en-US" smtClean="0">
                <a:solidFill>
                  <a:prstClr val="black"/>
                </a:solidFill>
              </a:rPr>
              <a:pPr defTabSz="914034"/>
              <a:t>‹#›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0558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0" y="45720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198">
                <a:latin typeface="Adobe 仿宋 Std R" pitchFamily="18" charset="-122"/>
                <a:ea typeface="Adobe 仿宋 Std R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198">
                <a:latin typeface="Arial Unicode MS"/>
              </a:defRPr>
            </a:lvl1pPr>
            <a:lvl2pPr marL="457018" indent="0">
              <a:buNone/>
              <a:defRPr sz="2798"/>
            </a:lvl2pPr>
            <a:lvl3pPr marL="914034" indent="0">
              <a:buNone/>
              <a:defRPr sz="2400"/>
            </a:lvl3pPr>
            <a:lvl4pPr marL="1371052" indent="0">
              <a:buNone/>
              <a:defRPr sz="2000"/>
            </a:lvl4pPr>
            <a:lvl5pPr marL="1828068" indent="0">
              <a:buNone/>
              <a:defRPr sz="2000"/>
            </a:lvl5pPr>
            <a:lvl6pPr marL="2285086" indent="0">
              <a:buNone/>
              <a:defRPr sz="2000"/>
            </a:lvl6pPr>
            <a:lvl7pPr marL="2742102" indent="0">
              <a:buNone/>
              <a:defRPr sz="2000"/>
            </a:lvl7pPr>
            <a:lvl8pPr marL="3199120" indent="0">
              <a:buNone/>
              <a:defRPr sz="2000"/>
            </a:lvl8pPr>
            <a:lvl9pPr marL="3656137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Arial Unicode MS"/>
              </a:defRPr>
            </a:lvl1pPr>
            <a:lvl2pPr marL="457018" indent="0">
              <a:buNone/>
              <a:defRPr sz="1400"/>
            </a:lvl2pPr>
            <a:lvl3pPr marL="914034" indent="0">
              <a:buNone/>
              <a:defRPr sz="1200"/>
            </a:lvl3pPr>
            <a:lvl4pPr marL="1371052" indent="0">
              <a:buNone/>
              <a:defRPr sz="1000"/>
            </a:lvl4pPr>
            <a:lvl5pPr marL="1828068" indent="0">
              <a:buNone/>
              <a:defRPr sz="1000"/>
            </a:lvl5pPr>
            <a:lvl6pPr marL="2285086" indent="0">
              <a:buNone/>
              <a:defRPr sz="1000"/>
            </a:lvl6pPr>
            <a:lvl7pPr marL="2742102" indent="0">
              <a:buNone/>
              <a:defRPr sz="1000"/>
            </a:lvl7pPr>
            <a:lvl8pPr marL="3199120" indent="0">
              <a:buNone/>
              <a:defRPr sz="1000"/>
            </a:lvl8pPr>
            <a:lvl9pPr marL="3656137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2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7F6F3A2C-A142-49C2-9F3B-0662CF19832D}" type="datetimeFigureOut">
              <a:rPr lang="zh-CN" altLang="en-US" smtClean="0">
                <a:solidFill>
                  <a:prstClr val="black"/>
                </a:solidFill>
              </a:rPr>
              <a:pPr defTabSz="914034"/>
              <a:t>2020/4/8</a:t>
            </a:fld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1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48C06AB8-3B47-415B-B708-C0E2423E7BC4}" type="slidenum">
              <a:rPr lang="zh-CN" altLang="en-US" smtClean="0">
                <a:solidFill>
                  <a:prstClr val="black"/>
                </a:solidFill>
              </a:rPr>
              <a:pPr defTabSz="914034"/>
              <a:t>‹#›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0085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Adobe 仿宋 Std R" pitchFamily="18" charset="-122"/>
                <a:ea typeface="Adobe 仿宋 Std R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Unicode MS"/>
              </a:defRPr>
            </a:lvl1pPr>
            <a:lvl2pPr>
              <a:defRPr>
                <a:latin typeface="Arial Unicode MS"/>
              </a:defRPr>
            </a:lvl2pPr>
            <a:lvl3pPr>
              <a:defRPr>
                <a:latin typeface="Arial Unicode MS"/>
              </a:defRPr>
            </a:lvl3pPr>
            <a:lvl4pPr>
              <a:defRPr>
                <a:latin typeface="Arial Unicode MS"/>
              </a:defRPr>
            </a:lvl4pPr>
            <a:lvl5pPr>
              <a:defRPr>
                <a:latin typeface="Arial Unicode MS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2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7F6F3A2C-A142-49C2-9F3B-0662CF19832D}" type="datetimeFigureOut">
              <a:rPr lang="zh-CN" altLang="en-US" smtClean="0">
                <a:solidFill>
                  <a:prstClr val="black"/>
                </a:solidFill>
              </a:rPr>
              <a:pPr defTabSz="914034"/>
              <a:t>2020/4/8</a:t>
            </a:fld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1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48C06AB8-3B47-415B-B708-C0E2423E7BC4}" type="slidenum">
              <a:rPr lang="zh-CN" altLang="en-US" smtClean="0">
                <a:solidFill>
                  <a:prstClr val="black"/>
                </a:solidFill>
              </a:rPr>
              <a:pPr defTabSz="914034"/>
              <a:t>‹#›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385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dobe 仿宋 Std R" pitchFamily="18" charset="-122"/>
                <a:ea typeface="Adobe 仿宋 Std R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Unicode MS"/>
              </a:defRPr>
            </a:lvl1pPr>
            <a:lvl2pPr>
              <a:defRPr>
                <a:latin typeface="Arial Unicode MS"/>
              </a:defRPr>
            </a:lvl2pPr>
            <a:lvl3pPr>
              <a:defRPr>
                <a:latin typeface="Arial Unicode MS"/>
              </a:defRPr>
            </a:lvl3pPr>
            <a:lvl4pPr>
              <a:defRPr>
                <a:latin typeface="Arial Unicode MS"/>
              </a:defRPr>
            </a:lvl4pPr>
            <a:lvl5pPr>
              <a:defRPr>
                <a:latin typeface="Arial Unicode MS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2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7F6F3A2C-A142-49C2-9F3B-0662CF19832D}" type="datetimeFigureOut">
              <a:rPr lang="zh-CN" altLang="en-US" smtClean="0">
                <a:solidFill>
                  <a:prstClr val="black"/>
                </a:solidFill>
              </a:rPr>
              <a:pPr defTabSz="914034"/>
              <a:t>2020/4/8</a:t>
            </a:fld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1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/>
              </a:defRPr>
            </a:lvl1pPr>
          </a:lstStyle>
          <a:p>
            <a:pPr defTabSz="914034"/>
            <a:fld id="{48C06AB8-3B47-415B-B708-C0E2423E7BC4}" type="slidenum">
              <a:rPr lang="zh-CN" altLang="en-US" smtClean="0">
                <a:solidFill>
                  <a:prstClr val="black"/>
                </a:solidFill>
              </a:rPr>
              <a:pPr defTabSz="914034"/>
              <a:t>‹#›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1231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EB7C-6B2A-4AEE-B520-132DD6FBEDC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2020/4/8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E73B0-16CA-41DE-9353-060B513A9612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400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B7434-50ED-49BC-9F36-1C8C33D42C4B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F88F8-EC16-4212-B943-D7545C10AF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框 9"/>
          <p:cNvSpPr txBox="1"/>
          <p:nvPr userDrawn="1"/>
        </p:nvSpPr>
        <p:spPr>
          <a:xfrm>
            <a:off x="135492" y="6393478"/>
            <a:ext cx="1096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6000F"/>
                </a:solidFill>
                <a:effectLst/>
                <a:uLnTx/>
                <a:uFillTx/>
                <a:latin typeface="TSTAR PRO" panose="02000806030000020004"/>
                <a:ea typeface="等线" panose="02010600030101010101" pitchFamily="2" charset="-122"/>
                <a:cs typeface="Arial" panose="020B0604020202020204" pitchFamily="34" charset="0"/>
              </a:rPr>
              <a:t>www.sectron.com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STAR PRO" panose="02000806030000020004"/>
              <a:ea typeface="等线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90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7483" y="-236335"/>
            <a:ext cx="2563346" cy="1278554"/>
          </a:xfrm>
          <a:prstGeom prst="rect">
            <a:avLst/>
          </a:prstGeom>
        </p:spPr>
      </p:pic>
      <p:sp>
        <p:nvSpPr>
          <p:cNvPr id="3" name="文本框 9"/>
          <p:cNvSpPr txBox="1"/>
          <p:nvPr userDrawn="1"/>
        </p:nvSpPr>
        <p:spPr>
          <a:xfrm>
            <a:off x="135492" y="6393478"/>
            <a:ext cx="1096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6000F"/>
                </a:solidFill>
                <a:effectLst/>
                <a:uLnTx/>
                <a:uFillTx/>
                <a:latin typeface="TSTAR PRO" panose="02000806030000020004"/>
                <a:ea typeface="等线" panose="02010600030101010101" pitchFamily="2" charset="-122"/>
                <a:cs typeface="Arial" panose="020B0604020202020204" pitchFamily="34" charset="0"/>
              </a:rPr>
              <a:t>www.sectron.com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STAR PRO" panose="02000806030000020004"/>
              <a:ea typeface="等线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41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034" rtl="0" eaLnBrk="1" latinLnBrk="0" hangingPunct="1">
        <a:lnSpc>
          <a:spcPct val="90000"/>
        </a:lnSpc>
        <a:spcBef>
          <a:spcPct val="0"/>
        </a:spcBef>
        <a:buNone/>
        <a:defRPr sz="43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08" indent="-228508" algn="l" defTabSz="9140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98" kern="1200">
          <a:solidFill>
            <a:schemeClr val="tx1"/>
          </a:solidFill>
          <a:latin typeface="+mn-lt"/>
          <a:ea typeface="+mn-ea"/>
          <a:cs typeface="+mn-cs"/>
        </a:defRPr>
      </a:lvl1pPr>
      <a:lvl2pPr marL="685526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542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560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578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594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612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628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646" indent="-228508" algn="l" defTabSz="91403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18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34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052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068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086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102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120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137" algn="l" defTabSz="91403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microsoft.com/office/2007/relationships/hdphoto" Target="../media/hdphoto1.wdp"/><Relationship Id="rId4" Type="http://schemas.openxmlformats.org/officeDocument/2006/relationships/image" Target="../media/image1.png"/><Relationship Id="rId9" Type="http://schemas.openxmlformats.org/officeDocument/2006/relationships/image" Target="../media/image8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image" Target="../media/image27.png"/><Relationship Id="rId21" Type="http://schemas.openxmlformats.org/officeDocument/2006/relationships/image" Target="../media/image40.png"/><Relationship Id="rId7" Type="http://schemas.openxmlformats.org/officeDocument/2006/relationships/image" Target="../media/image31.png"/><Relationship Id="rId12" Type="http://schemas.microsoft.com/office/2007/relationships/hdphoto" Target="../media/hdphoto3.wdp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3.xml"/><Relationship Id="rId16" Type="http://schemas.microsoft.com/office/2007/relationships/hdphoto" Target="../media/hdphoto5.wdp"/><Relationship Id="rId20" Type="http://schemas.openxmlformats.org/officeDocument/2006/relationships/image" Target="../media/image3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5" Type="http://schemas.openxmlformats.org/officeDocument/2006/relationships/image" Target="../media/image36.png"/><Relationship Id="rId10" Type="http://schemas.microsoft.com/office/2007/relationships/hdphoto" Target="../media/hdphoto2.wdp"/><Relationship Id="rId19" Type="http://schemas.openxmlformats.org/officeDocument/2006/relationships/image" Target="../media/image1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microsoft.com/office/2007/relationships/hdphoto" Target="../media/hdphoto4.wdp"/><Relationship Id="rId22" Type="http://schemas.microsoft.com/office/2007/relationships/hdphoto" Target="../media/hdphoto6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a0WR63h7eS0?feature=oembed" TargetMode="External"/><Relationship Id="rId4" Type="http://schemas.openxmlformats.org/officeDocument/2006/relationships/image" Target="../media/image4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4.png"/><Relationship Id="rId18" Type="http://schemas.openxmlformats.org/officeDocument/2006/relationships/image" Target="../media/image35.png"/><Relationship Id="rId3" Type="http://schemas.openxmlformats.org/officeDocument/2006/relationships/image" Target="../media/image42.png"/><Relationship Id="rId21" Type="http://schemas.openxmlformats.org/officeDocument/2006/relationships/image" Target="../media/image38.png"/><Relationship Id="rId7" Type="http://schemas.openxmlformats.org/officeDocument/2006/relationships/image" Target="../media/image30.png"/><Relationship Id="rId12" Type="http://schemas.microsoft.com/office/2007/relationships/hdphoto" Target="../media/hdphoto2.wdp"/><Relationship Id="rId17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6" Type="http://schemas.microsoft.com/office/2007/relationships/hdphoto" Target="../media/hdphoto5.wdp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1.png"/><Relationship Id="rId15" Type="http://schemas.openxmlformats.org/officeDocument/2006/relationships/image" Target="../media/image36.png"/><Relationship Id="rId23" Type="http://schemas.microsoft.com/office/2007/relationships/hdphoto" Target="../media/hdphoto6.wdp"/><Relationship Id="rId10" Type="http://schemas.openxmlformats.org/officeDocument/2006/relationships/image" Target="../media/image45.png"/><Relationship Id="rId19" Type="http://schemas.microsoft.com/office/2007/relationships/hdphoto" Target="../media/hdphoto4.wdp"/><Relationship Id="rId4" Type="http://schemas.openxmlformats.org/officeDocument/2006/relationships/image" Target="../media/image43.jpeg"/><Relationship Id="rId9" Type="http://schemas.microsoft.com/office/2007/relationships/hdphoto" Target="../media/hdphoto7.wdp"/><Relationship Id="rId14" Type="http://schemas.microsoft.com/office/2007/relationships/hdphoto" Target="../media/hdphoto3.wdp"/><Relationship Id="rId22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58.png"/><Relationship Id="rId26" Type="http://schemas.openxmlformats.org/officeDocument/2006/relationships/image" Target="../media/image66.png"/><Relationship Id="rId3" Type="http://schemas.openxmlformats.org/officeDocument/2006/relationships/image" Target="../media/image46.png"/><Relationship Id="rId21" Type="http://schemas.openxmlformats.org/officeDocument/2006/relationships/image" Target="../media/image61.png"/><Relationship Id="rId7" Type="http://schemas.openxmlformats.org/officeDocument/2006/relationships/image" Target="../media/image1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5" Type="http://schemas.openxmlformats.org/officeDocument/2006/relationships/image" Target="../media/image65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56.png"/><Relationship Id="rId20" Type="http://schemas.openxmlformats.org/officeDocument/2006/relationships/image" Target="../media/image60.png"/><Relationship Id="rId29" Type="http://schemas.microsoft.com/office/2007/relationships/hdphoto" Target="../media/hdphoto8.wdp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png"/><Relationship Id="rId11" Type="http://schemas.openxmlformats.org/officeDocument/2006/relationships/image" Target="../media/image51.png"/><Relationship Id="rId24" Type="http://schemas.openxmlformats.org/officeDocument/2006/relationships/image" Target="../media/image64.png"/><Relationship Id="rId5" Type="http://schemas.openxmlformats.org/officeDocument/2006/relationships/image" Target="../media/image6.png"/><Relationship Id="rId15" Type="http://schemas.openxmlformats.org/officeDocument/2006/relationships/image" Target="../media/image55.png"/><Relationship Id="rId23" Type="http://schemas.openxmlformats.org/officeDocument/2006/relationships/image" Target="../media/image63.png"/><Relationship Id="rId28" Type="http://schemas.openxmlformats.org/officeDocument/2006/relationships/image" Target="../media/image68.png"/><Relationship Id="rId10" Type="http://schemas.openxmlformats.org/officeDocument/2006/relationships/image" Target="../media/image50.png"/><Relationship Id="rId19" Type="http://schemas.openxmlformats.org/officeDocument/2006/relationships/image" Target="../media/image59.png"/><Relationship Id="rId4" Type="http://schemas.openxmlformats.org/officeDocument/2006/relationships/image" Target="../media/image47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Relationship Id="rId22" Type="http://schemas.openxmlformats.org/officeDocument/2006/relationships/image" Target="../media/image62.png"/><Relationship Id="rId27" Type="http://schemas.openxmlformats.org/officeDocument/2006/relationships/image" Target="../media/image6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5.png"/><Relationship Id="rId3" Type="http://schemas.openxmlformats.org/officeDocument/2006/relationships/image" Target="../media/image13.png"/><Relationship Id="rId7" Type="http://schemas.openxmlformats.org/officeDocument/2006/relationships/image" Target="../media/image70.png"/><Relationship Id="rId12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15.xml"/><Relationship Id="rId6" Type="http://schemas.microsoft.com/office/2007/relationships/hdphoto" Target="../media/hdphoto9.wdp"/><Relationship Id="rId11" Type="http://schemas.openxmlformats.org/officeDocument/2006/relationships/image" Target="../media/image65.png"/><Relationship Id="rId5" Type="http://schemas.openxmlformats.org/officeDocument/2006/relationships/image" Target="../media/image69.png"/><Relationship Id="rId15" Type="http://schemas.openxmlformats.org/officeDocument/2006/relationships/image" Target="../media/image68.png"/><Relationship Id="rId10" Type="http://schemas.openxmlformats.org/officeDocument/2006/relationships/image" Target="../media/image73.png"/><Relationship Id="rId4" Type="http://schemas.openxmlformats.org/officeDocument/2006/relationships/image" Target="../media/image1.png"/><Relationship Id="rId9" Type="http://schemas.openxmlformats.org/officeDocument/2006/relationships/image" Target="../media/image72.png"/><Relationship Id="rId14" Type="http://schemas.openxmlformats.org/officeDocument/2006/relationships/image" Target="../media/image6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79.png"/><Relationship Id="rId7" Type="http://schemas.microsoft.com/office/2007/relationships/hdphoto" Target="../media/hdphoto10.wdp"/><Relationship Id="rId12" Type="http://schemas.openxmlformats.org/officeDocument/2006/relationships/image" Target="../media/image8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2.png"/><Relationship Id="rId11" Type="http://schemas.openxmlformats.org/officeDocument/2006/relationships/image" Target="../media/image83.png"/><Relationship Id="rId5" Type="http://schemas.openxmlformats.org/officeDocument/2006/relationships/image" Target="../media/image81.png"/><Relationship Id="rId10" Type="http://schemas.openxmlformats.org/officeDocument/2006/relationships/image" Target="../media/image1.png"/><Relationship Id="rId4" Type="http://schemas.openxmlformats.org/officeDocument/2006/relationships/image" Target="../media/image80.png"/><Relationship Id="rId9" Type="http://schemas.openxmlformats.org/officeDocument/2006/relationships/image" Target="../media/image7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3" Type="http://schemas.openxmlformats.org/officeDocument/2006/relationships/image" Target="../media/image76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1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5.png"/><Relationship Id="rId7" Type="http://schemas.microsoft.com/office/2007/relationships/hdphoto" Target="../media/hdphoto11.wdp"/><Relationship Id="rId12" Type="http://schemas.openxmlformats.org/officeDocument/2006/relationships/image" Target="../media/image10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7.png"/><Relationship Id="rId11" Type="http://schemas.openxmlformats.org/officeDocument/2006/relationships/image" Target="../media/image100.png"/><Relationship Id="rId5" Type="http://schemas.openxmlformats.org/officeDocument/2006/relationships/image" Target="../media/image96.png"/><Relationship Id="rId10" Type="http://schemas.microsoft.com/office/2007/relationships/hdphoto" Target="../media/hdphoto12.wdp"/><Relationship Id="rId4" Type="http://schemas.openxmlformats.org/officeDocument/2006/relationships/image" Target="../media/image1.png"/><Relationship Id="rId9" Type="http://schemas.openxmlformats.org/officeDocument/2006/relationships/image" Target="../media/image9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95.png"/><Relationship Id="rId7" Type="http://schemas.openxmlformats.org/officeDocument/2006/relationships/image" Target="../media/image10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.png"/><Relationship Id="rId9" Type="http://schemas.openxmlformats.org/officeDocument/2006/relationships/image" Target="../media/image10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0.emf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07.png"/><Relationship Id="rId12" Type="http://schemas.openxmlformats.org/officeDocument/2006/relationships/hyperlink" Target="https://tools.hikvision.com/intercomDesigner/#/" TargetMode="Externa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1.png"/><Relationship Id="rId11" Type="http://schemas.microsoft.com/office/2007/relationships/hdphoto" Target="../media/hdphoto14.wdp"/><Relationship Id="rId5" Type="http://schemas.openxmlformats.org/officeDocument/2006/relationships/image" Target="../media/image95.png"/><Relationship Id="rId15" Type="http://schemas.openxmlformats.org/officeDocument/2006/relationships/image" Target="../media/image112.png"/><Relationship Id="rId10" Type="http://schemas.openxmlformats.org/officeDocument/2006/relationships/image" Target="../media/image109.png"/><Relationship Id="rId4" Type="http://schemas.openxmlformats.org/officeDocument/2006/relationships/notesSlide" Target="../notesSlides/notesSlide13.xml"/><Relationship Id="rId9" Type="http://schemas.microsoft.com/office/2007/relationships/hdphoto" Target="../media/hdphoto13.wdp"/><Relationship Id="rId14" Type="http://schemas.openxmlformats.org/officeDocument/2006/relationships/image" Target="../media/image1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grpSp>
          <p:nvGrpSpPr>
            <p:cNvPr id="4" name="组合 3"/>
            <p:cNvGrpSpPr/>
            <p:nvPr/>
          </p:nvGrpSpPr>
          <p:grpSpPr>
            <a:xfrm>
              <a:off x="-1" y="0"/>
              <a:ext cx="12192001" cy="6858000"/>
              <a:chOff x="-1" y="0"/>
              <a:chExt cx="12192001" cy="6858000"/>
            </a:xfrm>
          </p:grpSpPr>
          <p:pic>
            <p:nvPicPr>
              <p:cNvPr id="13" name="图片 12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" y="0"/>
                <a:ext cx="12192001" cy="6858000"/>
              </a:xfrm>
              <a:prstGeom prst="rect">
                <a:avLst/>
              </a:prstGeom>
            </p:spPr>
          </p:pic>
          <p:pic>
            <p:nvPicPr>
              <p:cNvPr id="11" name="图片 10"/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585"/>
              <a:stretch/>
            </p:blipFill>
            <p:spPr>
              <a:xfrm>
                <a:off x="9481965" y="14886"/>
                <a:ext cx="2561492" cy="1232717"/>
              </a:xfrm>
              <a:prstGeom prst="rect">
                <a:avLst/>
              </a:prstGeom>
            </p:spPr>
          </p:pic>
          <p:grpSp>
            <p:nvGrpSpPr>
              <p:cNvPr id="3" name="组合 2"/>
              <p:cNvGrpSpPr/>
              <p:nvPr/>
            </p:nvGrpSpPr>
            <p:grpSpPr>
              <a:xfrm>
                <a:off x="314228" y="1544959"/>
                <a:ext cx="11554045" cy="3102252"/>
                <a:chOff x="314228" y="1544959"/>
                <a:chExt cx="11554045" cy="3102252"/>
              </a:xfrm>
            </p:grpSpPr>
            <p:pic>
              <p:nvPicPr>
                <p:cNvPr id="16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 bwMode="auto">
                <a:xfrm>
                  <a:off x="1200916" y="2053958"/>
                  <a:ext cx="731520" cy="181833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Picture 3" descr="C:\Users\YANZHENGHUA\Desktop\门禁对讲产品方案梳理及竞品分析\模块化\【不含名签】模块化门口机\1-主模块.png"/>
                <p:cNvPicPr>
                  <a:picLocks noChangeAspect="1" noChangeArrowheads="1"/>
                </p:cNvPicPr>
                <p:nvPr/>
              </p:nvPicPr>
              <p:blipFill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 bwMode="auto">
                <a:xfrm>
                  <a:off x="368107" y="2705530"/>
                  <a:ext cx="702644" cy="119321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8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1166" r="1550" b="1326"/>
                <a:stretch/>
              </p:blipFill>
              <p:spPr bwMode="auto">
                <a:xfrm>
                  <a:off x="2045697" y="1544959"/>
                  <a:ext cx="731184" cy="21251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" name="图片 1"/>
                <p:cNvPicPr>
                  <a:picLocks noChangeAspect="1"/>
                </p:cNvPicPr>
                <p:nvPr/>
              </p:nvPicPr>
              <p:blipFill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r="-301"/>
                <a:stretch/>
              </p:blipFill>
              <p:spPr>
                <a:xfrm>
                  <a:off x="3663211" y="2303777"/>
                  <a:ext cx="721305" cy="1359336"/>
                </a:xfrm>
                <a:prstGeom prst="rect">
                  <a:avLst/>
                </a:prstGeom>
              </p:spPr>
            </p:pic>
            <p:pic>
              <p:nvPicPr>
                <p:cNvPr id="6" name="图片 5"/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BEBA8EAE-BF5A-486C-A8C5-ECC9F3942E4B}">
                      <a14:imgProps xmlns:a14="http://schemas.microsoft.com/office/drawing/2010/main">
                        <a14:imgLayer r:embed="rId10">
                          <a14:imgEffect>
                            <a14:backgroundRemoval t="0" b="100000" l="0" r="100000">
                              <a14:foregroundMark x1="15050" y1="49675" x2="12709" y2="96591"/>
                              <a14:foregroundMark x1="17057" y1="95130" x2="81605" y2="94968"/>
                              <a14:foregroundMark x1="14047" y1="68344" x2="84281" y2="67532"/>
                              <a14:foregroundMark x1="23746" y1="81169" x2="65886" y2="79545"/>
                              <a14:foregroundMark x1="84950" y1="58929" x2="84950" y2="98377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20408" y="2445742"/>
                  <a:ext cx="601626" cy="1239469"/>
                </a:xfrm>
                <a:prstGeom prst="rect">
                  <a:avLst/>
                </a:prstGeom>
              </p:spPr>
            </p:pic>
            <p:pic>
              <p:nvPicPr>
                <p:cNvPr id="27" name="图片 26"/>
                <p:cNvPicPr>
                  <a:picLocks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381009" y="2434822"/>
                  <a:ext cx="1899624" cy="1261311"/>
                </a:xfrm>
                <a:prstGeom prst="rect">
                  <a:avLst/>
                </a:prstGeom>
              </p:spPr>
            </p:pic>
            <p:pic>
              <p:nvPicPr>
                <p:cNvPr id="32" name="图片 31"/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301242" y="2013577"/>
                  <a:ext cx="2484358" cy="1760497"/>
                </a:xfrm>
                <a:prstGeom prst="rect">
                  <a:avLst/>
                </a:prstGeom>
              </p:spPr>
            </p:pic>
            <p:pic>
              <p:nvPicPr>
                <p:cNvPr id="19" name="图片 18"/>
                <p:cNvPicPr>
                  <a:picLocks/>
                </p:cNvPicPr>
                <p:nvPr/>
              </p:nvPicPr>
              <p:blipFill rotWithShape="1">
                <a:blip r:embed="rId1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5691863" y="2482850"/>
                  <a:ext cx="1627902" cy="1180263"/>
                </a:xfrm>
                <a:prstGeom prst="roundRect">
                  <a:avLst>
                    <a:gd name="adj" fmla="val 3243"/>
                  </a:avLst>
                </a:prstGeom>
              </p:spPr>
            </p:pic>
            <p:sp>
              <p:nvSpPr>
                <p:cNvPr id="23" name="矩形 22"/>
                <p:cNvSpPr/>
                <p:nvPr/>
              </p:nvSpPr>
              <p:spPr>
                <a:xfrm flipV="1">
                  <a:off x="314228" y="3859637"/>
                  <a:ext cx="11554045" cy="45719"/>
                </a:xfrm>
                <a:prstGeom prst="rect">
                  <a:avLst/>
                </a:prstGeom>
                <a:solidFill>
                  <a:schemeClr val="bg1">
                    <a:alpha val="75000"/>
                  </a:schemeClr>
                </a:solidFill>
                <a:ln w="317500" cmpd="sng">
                  <a:noFill/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0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" name="文本框 23"/>
                <p:cNvSpPr txBox="1"/>
                <p:nvPr/>
              </p:nvSpPr>
              <p:spPr>
                <a:xfrm>
                  <a:off x="3410865" y="4062756"/>
                  <a:ext cx="6002131" cy="5844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>
                    <a:defRPr sz="7200">
                      <a:solidFill>
                        <a:srgbClr val="29323B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</a:lstStyle>
                <a:p>
                  <a:pPr marL="0" marR="0" lvl="0" indent="0" algn="ctr" defTabSz="9140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bg-BG" altLang="zh-CN" sz="3198" b="1" dirty="0">
                      <a:solidFill>
                        <a:prstClr val="white"/>
                      </a:solidFill>
                      <a:ea typeface="等线" panose="02010600030101010101" pitchFamily="2" charset="-122"/>
                    </a:rPr>
                    <a:t>Видеодомофонни системи</a:t>
                  </a:r>
                  <a:endParaRPr kumimoji="0" lang="en-US" altLang="zh-CN" sz="3198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</p:grpSp>
        </p:grp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10770" y="1263442"/>
              <a:ext cx="1009650" cy="24066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61795830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图片 7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212531" cy="1232717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20364" y="-25401"/>
            <a:ext cx="11598744" cy="1241445"/>
            <a:chOff x="420364" y="-25401"/>
            <a:chExt cx="11598744" cy="1241445"/>
          </a:xfrm>
        </p:grpSpPr>
        <p:sp>
          <p:nvSpPr>
            <p:cNvPr id="52" name="TextBox 49"/>
            <p:cNvSpPr txBox="1"/>
            <p:nvPr/>
          </p:nvSpPr>
          <p:spPr>
            <a:xfrm>
              <a:off x="420364" y="261937"/>
              <a:ext cx="920260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kumimoji="0" lang="bg-BG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Продуктова гама на видеодомофонните системи от 2-ро поколение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64" name="图片 6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57616" y="-25401"/>
              <a:ext cx="2561492" cy="1232717"/>
            </a:xfrm>
            <a:prstGeom prst="rect">
              <a:avLst/>
            </a:prstGeom>
          </p:spPr>
        </p:pic>
      </p:grp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482218"/>
              </p:ext>
            </p:extLst>
          </p:nvPr>
        </p:nvGraphicFramePr>
        <p:xfrm>
          <a:off x="515938" y="1289637"/>
          <a:ext cx="11125200" cy="5250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062">
                  <a:extLst>
                    <a:ext uri="{9D8B030D-6E8A-4147-A177-3AD203B41FA5}">
                      <a16:colId xmlns:a16="http://schemas.microsoft.com/office/drawing/2014/main" xmlns="" val="2426345375"/>
                    </a:ext>
                  </a:extLst>
                </a:gridCol>
                <a:gridCol w="2171700">
                  <a:extLst>
                    <a:ext uri="{9D8B030D-6E8A-4147-A177-3AD203B41FA5}">
                      <a16:colId xmlns:a16="http://schemas.microsoft.com/office/drawing/2014/main" xmlns="" val="1208410371"/>
                    </a:ext>
                  </a:extLst>
                </a:gridCol>
                <a:gridCol w="4195679">
                  <a:extLst>
                    <a:ext uri="{9D8B030D-6E8A-4147-A177-3AD203B41FA5}">
                      <a16:colId xmlns:a16="http://schemas.microsoft.com/office/drawing/2014/main" xmlns="" val="1743503503"/>
                    </a:ext>
                  </a:extLst>
                </a:gridCol>
                <a:gridCol w="2352759">
                  <a:extLst>
                    <a:ext uri="{9D8B030D-6E8A-4147-A177-3AD203B41FA5}">
                      <a16:colId xmlns:a16="http://schemas.microsoft.com/office/drawing/2014/main" xmlns="" val="694131679"/>
                    </a:ext>
                  </a:extLst>
                </a:gridCol>
              </a:tblGrid>
              <a:tr h="587467">
                <a:tc>
                  <a:txBody>
                    <a:bodyPr/>
                    <a:lstStyle/>
                    <a:p>
                      <a:r>
                        <a:rPr lang="bg-BG" altLang="zh-CN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zh-CN" altLang="en-US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bg-BG" altLang="zh-CN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1-во поколение</a:t>
                      </a:r>
                      <a:endParaRPr lang="zh-CN" altLang="en-US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bg-BG" altLang="zh-CN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2-ро поколение</a:t>
                      </a:r>
                      <a:endParaRPr lang="zh-CN" altLang="en-US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bg-BG" altLang="zh-CN" sz="14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Акценти</a:t>
                      </a:r>
                      <a:endParaRPr lang="zh-CN" altLang="en-US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71268632"/>
                  </a:ext>
                </a:extLst>
              </a:tr>
              <a:tr h="820072">
                <a:tc>
                  <a:txBody>
                    <a:bodyPr/>
                    <a:lstStyle/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Ultra Indoor</a:t>
                      </a:r>
                      <a:r>
                        <a:rPr lang="en-US" altLang="zh-CN" sz="12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Station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DS-KH8300-T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DS-KH8301-WT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DS-KH8350-TE1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DS-KH8350-WTE1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Reddot</a:t>
                      </a: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award 2017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</a:t>
                      </a:r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</a:t>
                      </a:r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Hik</a:t>
                      </a: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-Connect APP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4-steps start-up wizard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79202806"/>
                  </a:ext>
                </a:extLst>
              </a:tr>
              <a:tr h="634894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 Indoor Station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DS-KH6210-L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DS-KH6310-L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DS-KH6310-WL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DS-KH6320-TE1</a:t>
                      </a:r>
                    </a:p>
                    <a:p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DS-KH6320-WTE1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</a:t>
                      </a:r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</a:t>
                      </a:r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Hik</a:t>
                      </a: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-Connect APP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4-steps start-up wizard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28434926"/>
                  </a:ext>
                </a:extLst>
              </a:tr>
              <a:tr h="587467"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Apartment Door Station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DS-KD8002-VM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DS-KD8102-V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DS-KD8003-IME1+DS-KD-M+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DS-KD-DIS+DS-KD-KP+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DS-KD-ACW2/ACF2*2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Configurable modularity</a:t>
                      </a:r>
                    </a:p>
                    <a:p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</a:t>
                      </a: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</a:t>
                      </a:r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2MP, 180° WDR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60845432"/>
                  </a:ext>
                </a:extLst>
              </a:tr>
              <a:tr h="634894">
                <a:tc>
                  <a:txBody>
                    <a:bodyPr/>
                    <a:lstStyle/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Ultra Villa</a:t>
                      </a:r>
                      <a:r>
                        <a:rPr lang="en-US" altLang="zh-CN" sz="12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Door Station</a:t>
                      </a:r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DS-KV8102-IM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DS-KV8202-IM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DS-KV8402-IM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DS-KV8113-WME1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DS-KV8213-WME1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DS-KV8413-WME1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IP65, IK08,</a:t>
                      </a:r>
                      <a:r>
                        <a:rPr lang="en-US" altLang="zh-CN" sz="12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</a:t>
                      </a:r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</a:t>
                      </a:r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Web management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Wi-Fi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65071061"/>
                  </a:ext>
                </a:extLst>
              </a:tr>
              <a:tr h="634894">
                <a:tc>
                  <a:txBody>
                    <a:bodyPr/>
                    <a:lstStyle/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 Villa</a:t>
                      </a:r>
                      <a:r>
                        <a:rPr lang="en-US" altLang="zh-CN" sz="12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Door Station</a:t>
                      </a:r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DS-KV8102-IP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DS-KV8102-VP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DS-KV6103-PE1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DS-KV6113-PE1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DS-KV6113-WPE1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IP65, Standard </a:t>
                      </a:r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</a:t>
                      </a:r>
                      <a:endParaRPr lang="en-US" altLang="zh-CN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Web management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Wi-Fi (for W)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83015671"/>
                  </a:ext>
                </a:extLst>
              </a:tr>
              <a:tr h="634894">
                <a:tc>
                  <a:txBody>
                    <a:bodyPr/>
                    <a:lstStyle/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2-wire IP Product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DS-KV8103-IME2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DS-KH8340-TCE2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DS-KD8003-IME2+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DS-KD-ACW1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DS-KH6320-WTE2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 over 2-wire cable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Hik</a:t>
                      </a: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-Connect APP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75176843"/>
                  </a:ext>
                </a:extLst>
              </a:tr>
              <a:tr h="587467">
                <a:tc>
                  <a:txBody>
                    <a:bodyPr/>
                    <a:lstStyle/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Villa Kit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DS-KIS601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DS-KIS701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DS-KIS602/KIS603/KIS604</a:t>
                      </a:r>
                    </a:p>
                    <a:p>
                      <a:pPr marL="0" marR="0" lvl="0" indent="0" algn="l" defTabSz="9140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DS-KIS702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Plug &amp; play</a:t>
                      </a:r>
                    </a:p>
                    <a:p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</a:t>
                      </a:r>
                      <a:r>
                        <a:rPr lang="en-US" altLang="zh-CN" sz="12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CN" sz="1200" baseline="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</a:t>
                      </a:r>
                      <a:endParaRPr lang="en-US" altLang="zh-CN" sz="1200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altLang="zh-CN" sz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Hik</a:t>
                      </a:r>
                      <a:r>
                        <a:rPr lang="en-US" altLang="zh-CN" sz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-Connect APP</a:t>
                      </a:r>
                      <a:endParaRPr lang="zh-CN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7277246"/>
                  </a:ext>
                </a:extLst>
              </a:tr>
            </a:tbl>
          </a:graphicData>
        </a:graphic>
      </p:graphicFrame>
      <p:pic>
        <p:nvPicPr>
          <p:cNvPr id="114" name="图片 113"/>
          <p:cNvPicPr>
            <a:picLocks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81726" y="2068284"/>
            <a:ext cx="639974" cy="472060"/>
          </a:xfrm>
          <a:prstGeom prst="roundRect">
            <a:avLst>
              <a:gd name="adj" fmla="val 3243"/>
            </a:avLst>
          </a:prstGeom>
        </p:spPr>
      </p:pic>
      <p:pic>
        <p:nvPicPr>
          <p:cNvPr id="115" name="图片 114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4547" y="2786785"/>
            <a:ext cx="637153" cy="495919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24335" y="3970398"/>
            <a:ext cx="308391" cy="678705"/>
          </a:xfrm>
          <a:prstGeom prst="rect">
            <a:avLst/>
          </a:prstGeom>
        </p:spPr>
      </p:pic>
      <p:pic>
        <p:nvPicPr>
          <p:cNvPr id="117" name="图片 11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8186" y="4025807"/>
            <a:ext cx="300902" cy="567889"/>
          </a:xfrm>
          <a:prstGeom prst="rect">
            <a:avLst/>
          </a:prstGeom>
        </p:spPr>
      </p:pic>
      <p:pic>
        <p:nvPicPr>
          <p:cNvPr id="118" name="图片 117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2005" y="4025807"/>
            <a:ext cx="299416" cy="571974"/>
          </a:xfrm>
          <a:prstGeom prst="rect">
            <a:avLst/>
          </a:prstGeom>
        </p:spPr>
      </p:pic>
      <p:pic>
        <p:nvPicPr>
          <p:cNvPr id="119" name="图片 11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7704" y="4639105"/>
            <a:ext cx="1034535" cy="582000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4966" y="4658816"/>
            <a:ext cx="256375" cy="532382"/>
          </a:xfrm>
          <a:prstGeom prst="rect">
            <a:avLst/>
          </a:prstGeom>
        </p:spPr>
      </p:pic>
      <p:pic>
        <p:nvPicPr>
          <p:cNvPr id="121" name="图片 12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7052" y="5221105"/>
            <a:ext cx="953119" cy="682680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8186" y="5325912"/>
            <a:ext cx="673235" cy="490008"/>
          </a:xfrm>
          <a:prstGeom prst="rect">
            <a:avLst/>
          </a:prstGeom>
        </p:spPr>
      </p:pic>
      <p:pic>
        <p:nvPicPr>
          <p:cNvPr id="123" name="图片 12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0510" y="5936110"/>
            <a:ext cx="757550" cy="499168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4878" y="5938156"/>
            <a:ext cx="748434" cy="49712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7335" y="3359951"/>
            <a:ext cx="283604" cy="58671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9318" y="3358788"/>
            <a:ext cx="283913" cy="587879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>
            <a:off x="497709" y="6620719"/>
            <a:ext cx="11160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rrow: Right 1">
            <a:extLst>
              <a:ext uri="{FF2B5EF4-FFF2-40B4-BE49-F238E27FC236}">
                <a16:creationId xmlns:a16="http://schemas.microsoft.com/office/drawing/2014/main" xmlns="" id="{E1C5F145-8C8A-493D-A455-C2F19626585E}"/>
              </a:ext>
            </a:extLst>
          </p:cNvPr>
          <p:cNvSpPr/>
          <p:nvPr/>
        </p:nvSpPr>
        <p:spPr>
          <a:xfrm>
            <a:off x="4359354" y="2190306"/>
            <a:ext cx="530530" cy="2330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xmlns="" id="{76632681-1B22-410F-8F77-15D49FFCDFEA}"/>
              </a:ext>
            </a:extLst>
          </p:cNvPr>
          <p:cNvSpPr/>
          <p:nvPr/>
        </p:nvSpPr>
        <p:spPr>
          <a:xfrm>
            <a:off x="4359354" y="2918204"/>
            <a:ext cx="530530" cy="2330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xmlns="" id="{1F0B3D9B-D3B3-4093-84CD-D6A48D856B76}"/>
              </a:ext>
            </a:extLst>
          </p:cNvPr>
          <p:cNvSpPr/>
          <p:nvPr/>
        </p:nvSpPr>
        <p:spPr>
          <a:xfrm>
            <a:off x="4359552" y="3536187"/>
            <a:ext cx="530530" cy="2330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xmlns="" id="{DC75A812-DC85-4CC0-91B6-ED5C26B2A5E7}"/>
              </a:ext>
            </a:extLst>
          </p:cNvPr>
          <p:cNvSpPr/>
          <p:nvPr/>
        </p:nvSpPr>
        <p:spPr>
          <a:xfrm>
            <a:off x="4359354" y="4189208"/>
            <a:ext cx="530530" cy="2330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xmlns="" id="{AA2DC85A-3723-4AC6-8B69-CA4DEF6CA447}"/>
              </a:ext>
            </a:extLst>
          </p:cNvPr>
          <p:cNvSpPr/>
          <p:nvPr/>
        </p:nvSpPr>
        <p:spPr>
          <a:xfrm>
            <a:off x="4359354" y="4808467"/>
            <a:ext cx="530530" cy="2330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xmlns="" id="{3614A370-A6D4-45A0-A32E-DDB51C03F520}"/>
              </a:ext>
            </a:extLst>
          </p:cNvPr>
          <p:cNvSpPr/>
          <p:nvPr/>
        </p:nvSpPr>
        <p:spPr>
          <a:xfrm>
            <a:off x="4359354" y="5440427"/>
            <a:ext cx="530530" cy="2330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xmlns="" id="{AAC92945-DDFF-4489-9BD5-3483A32FCBAC}"/>
              </a:ext>
            </a:extLst>
          </p:cNvPr>
          <p:cNvSpPr/>
          <p:nvPr/>
        </p:nvSpPr>
        <p:spPr>
          <a:xfrm>
            <a:off x="4360106" y="6069154"/>
            <a:ext cx="530530" cy="2330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281940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9294"/>
            <a:ext cx="12192000" cy="6867294"/>
          </a:xfrm>
          <a:prstGeom prst="rect">
            <a:avLst/>
          </a:prstGeom>
        </p:spPr>
      </p:pic>
      <p:grpSp>
        <p:nvGrpSpPr>
          <p:cNvPr id="835" name="组合 834"/>
          <p:cNvGrpSpPr/>
          <p:nvPr/>
        </p:nvGrpSpPr>
        <p:grpSpPr>
          <a:xfrm>
            <a:off x="725942" y="5884956"/>
            <a:ext cx="10740116" cy="707886"/>
            <a:chOff x="893997" y="5916739"/>
            <a:chExt cx="10424167" cy="707886"/>
          </a:xfrm>
        </p:grpSpPr>
        <p:sp>
          <p:nvSpPr>
            <p:cNvPr id="836" name="矩形 835"/>
            <p:cNvSpPr/>
            <p:nvPr/>
          </p:nvSpPr>
          <p:spPr>
            <a:xfrm>
              <a:off x="1130127" y="5926076"/>
              <a:ext cx="10188037" cy="647922"/>
            </a:xfrm>
            <a:prstGeom prst="rect">
              <a:avLst/>
            </a:prstGeom>
            <a:solidFill>
              <a:srgbClr val="D6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0882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37" name="TextBox 171"/>
            <p:cNvSpPr txBox="1"/>
            <p:nvPr/>
          </p:nvSpPr>
          <p:spPr>
            <a:xfrm>
              <a:off x="893997" y="5916739"/>
              <a:ext cx="1025935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913699">
                <a:defRPr/>
              </a:pPr>
              <a:r>
                <a:rPr lang="bg-BG" altLang="zh-CN" sz="2000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Чрез </a:t>
              </a:r>
              <a:r>
                <a:rPr lang="en-US" altLang="zh-CN" sz="2000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IP </a:t>
              </a:r>
              <a:r>
                <a:rPr lang="bg-BG" altLang="zh-CN" sz="2000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технологията, всяко домакинство използва до 5 мобилни приложения като вътрешна мобилна станция.</a:t>
              </a:r>
              <a:endParaRPr lang="zh-CN" altLang="en-US" sz="20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449975" y="1530917"/>
            <a:ext cx="9519386" cy="4200193"/>
            <a:chOff x="1551575" y="1530917"/>
            <a:chExt cx="9519386" cy="4200193"/>
          </a:xfrm>
        </p:grpSpPr>
        <p:grpSp>
          <p:nvGrpSpPr>
            <p:cNvPr id="20" name="组合 19"/>
            <p:cNvGrpSpPr/>
            <p:nvPr/>
          </p:nvGrpSpPr>
          <p:grpSpPr>
            <a:xfrm>
              <a:off x="1551575" y="1530917"/>
              <a:ext cx="9519386" cy="4200193"/>
              <a:chOff x="843465" y="1663719"/>
              <a:chExt cx="10739253" cy="488313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843465" y="1663719"/>
                <a:ext cx="10739253" cy="4883138"/>
                <a:chOff x="288279" y="1676662"/>
                <a:chExt cx="10739253" cy="4883138"/>
              </a:xfrm>
            </p:grpSpPr>
            <p:cxnSp>
              <p:nvCxnSpPr>
                <p:cNvPr id="641" name="直接连接符 640"/>
                <p:cNvCxnSpPr/>
                <p:nvPr/>
              </p:nvCxnSpPr>
              <p:spPr bwMode="auto">
                <a:xfrm>
                  <a:off x="6930795" y="3353700"/>
                  <a:ext cx="0" cy="2485952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2" name="直接连接符 641"/>
                <p:cNvCxnSpPr/>
                <p:nvPr/>
              </p:nvCxnSpPr>
              <p:spPr bwMode="auto">
                <a:xfrm>
                  <a:off x="6301307" y="4516504"/>
                  <a:ext cx="1556240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3" name="直接连接符 642"/>
                <p:cNvCxnSpPr/>
                <p:nvPr/>
              </p:nvCxnSpPr>
              <p:spPr bwMode="auto">
                <a:xfrm flipV="1">
                  <a:off x="8194010" y="3429498"/>
                  <a:ext cx="0" cy="971711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4" name="直接连接符 643"/>
                <p:cNvCxnSpPr/>
                <p:nvPr/>
              </p:nvCxnSpPr>
              <p:spPr bwMode="auto">
                <a:xfrm>
                  <a:off x="6301308" y="3360172"/>
                  <a:ext cx="629488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6" name="直接连接符 645"/>
                <p:cNvCxnSpPr/>
                <p:nvPr/>
              </p:nvCxnSpPr>
              <p:spPr bwMode="auto">
                <a:xfrm>
                  <a:off x="2495094" y="2390154"/>
                  <a:ext cx="0" cy="0"/>
                </a:xfrm>
                <a:prstGeom prst="line">
                  <a:avLst/>
                </a:prstGeom>
                <a:ln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7" name="直接连接符 646"/>
                <p:cNvCxnSpPr/>
                <p:nvPr/>
              </p:nvCxnSpPr>
              <p:spPr bwMode="auto">
                <a:xfrm>
                  <a:off x="1423567" y="2732520"/>
                  <a:ext cx="0" cy="3751669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8" name="直接连接符 647"/>
                <p:cNvCxnSpPr/>
                <p:nvPr/>
              </p:nvCxnSpPr>
              <p:spPr bwMode="auto">
                <a:xfrm>
                  <a:off x="4965308" y="2732520"/>
                  <a:ext cx="0" cy="3751669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9" name="直接连接符 648"/>
                <p:cNvCxnSpPr/>
                <p:nvPr/>
              </p:nvCxnSpPr>
              <p:spPr bwMode="auto">
                <a:xfrm>
                  <a:off x="1423567" y="5192609"/>
                  <a:ext cx="3541742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0" name="直接连接符 649"/>
                <p:cNvCxnSpPr/>
                <p:nvPr/>
              </p:nvCxnSpPr>
              <p:spPr bwMode="auto">
                <a:xfrm>
                  <a:off x="1418490" y="6484189"/>
                  <a:ext cx="3541742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2" name="直接连接符 651"/>
                <p:cNvCxnSpPr/>
                <p:nvPr/>
              </p:nvCxnSpPr>
              <p:spPr bwMode="auto">
                <a:xfrm>
                  <a:off x="3236435" y="1676664"/>
                  <a:ext cx="1827022" cy="80165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3" name="直接连接符 652"/>
                <p:cNvCxnSpPr/>
                <p:nvPr/>
              </p:nvCxnSpPr>
              <p:spPr bwMode="auto">
                <a:xfrm flipH="1">
                  <a:off x="1195024" y="2461540"/>
                  <a:ext cx="152363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4" name="直接连接符 653"/>
                <p:cNvCxnSpPr/>
                <p:nvPr/>
              </p:nvCxnSpPr>
              <p:spPr bwMode="auto">
                <a:xfrm flipH="1">
                  <a:off x="5063460" y="2478314"/>
                  <a:ext cx="166843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5" name="直接连接符 654"/>
                <p:cNvCxnSpPr/>
                <p:nvPr/>
              </p:nvCxnSpPr>
              <p:spPr bwMode="auto">
                <a:xfrm>
                  <a:off x="1195024" y="2461542"/>
                  <a:ext cx="0" cy="271675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6" name="直接连接符 655"/>
                <p:cNvCxnSpPr/>
                <p:nvPr/>
              </p:nvCxnSpPr>
              <p:spPr bwMode="auto">
                <a:xfrm>
                  <a:off x="1195025" y="2733216"/>
                  <a:ext cx="380908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7" name="直接连接符 656"/>
                <p:cNvCxnSpPr/>
                <p:nvPr/>
              </p:nvCxnSpPr>
              <p:spPr bwMode="auto">
                <a:xfrm>
                  <a:off x="5230301" y="2478314"/>
                  <a:ext cx="0" cy="254903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8" name="直接连接符 657"/>
                <p:cNvCxnSpPr/>
                <p:nvPr/>
              </p:nvCxnSpPr>
              <p:spPr bwMode="auto">
                <a:xfrm>
                  <a:off x="4849395" y="2733216"/>
                  <a:ext cx="380908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9" name="直接连接符 658"/>
                <p:cNvCxnSpPr/>
                <p:nvPr/>
              </p:nvCxnSpPr>
              <p:spPr bwMode="auto">
                <a:xfrm>
                  <a:off x="1580626" y="2733216"/>
                  <a:ext cx="3268767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0" name="直接连接符 659"/>
                <p:cNvCxnSpPr/>
                <p:nvPr/>
              </p:nvCxnSpPr>
              <p:spPr bwMode="auto">
                <a:xfrm flipV="1">
                  <a:off x="1347389" y="1676662"/>
                  <a:ext cx="1889047" cy="784879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1" name="TextBox 93"/>
                <p:cNvSpPr txBox="1"/>
                <p:nvPr/>
              </p:nvSpPr>
              <p:spPr>
                <a:xfrm>
                  <a:off x="2749464" y="2184221"/>
                  <a:ext cx="927956" cy="357755"/>
                </a:xfrm>
                <a:prstGeom prst="rect">
                  <a:avLst/>
                </a:prstGeom>
                <a:noFill/>
              </p:spPr>
              <p:txBody>
                <a:bodyPr wrap="none" lIns="91385" tIns="45692" rIns="91385" bIns="45692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Open Sans Light" panose="020B0306030504020204" pitchFamily="34" charset="0"/>
                      <a:cs typeface="Arial" panose="020B0604020202020204" pitchFamily="34" charset="0"/>
                    </a:rPr>
                    <a:t>Building</a:t>
                  </a:r>
                  <a:endParaRPr kumimoji="0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662" name="直接连接符 661"/>
                <p:cNvCxnSpPr/>
                <p:nvPr/>
              </p:nvCxnSpPr>
              <p:spPr bwMode="auto">
                <a:xfrm flipV="1">
                  <a:off x="8194011" y="4435200"/>
                  <a:ext cx="0" cy="919188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3" name="直接连接符 662"/>
                <p:cNvCxnSpPr/>
                <p:nvPr/>
              </p:nvCxnSpPr>
              <p:spPr bwMode="auto">
                <a:xfrm>
                  <a:off x="6301308" y="5837470"/>
                  <a:ext cx="629488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4" name="文本框 10"/>
                <p:cNvSpPr txBox="1"/>
                <p:nvPr/>
              </p:nvSpPr>
              <p:spPr>
                <a:xfrm>
                  <a:off x="7139247" y="6264648"/>
                  <a:ext cx="2271923" cy="295152"/>
                </a:xfrm>
                <a:prstGeom prst="rect">
                  <a:avLst/>
                </a:prstGeom>
                <a:noFill/>
              </p:spPr>
              <p:txBody>
                <a:bodyPr wrap="square" lIns="68539" tIns="34269" rIns="68539" bIns="34269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Door station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665" name="组合 664"/>
                <p:cNvGrpSpPr/>
                <p:nvPr/>
              </p:nvGrpSpPr>
              <p:grpSpPr>
                <a:xfrm>
                  <a:off x="9303142" y="5846847"/>
                  <a:ext cx="1724390" cy="596168"/>
                  <a:chOff x="7213420" y="4080615"/>
                  <a:chExt cx="1433876" cy="664789"/>
                </a:xfrm>
              </p:grpSpPr>
              <p:sp>
                <p:nvSpPr>
                  <p:cNvPr id="666" name="TextBox 184"/>
                  <p:cNvSpPr txBox="1"/>
                  <p:nvPr/>
                </p:nvSpPr>
                <p:spPr>
                  <a:xfrm>
                    <a:off x="7897403" y="4080615"/>
                    <a:ext cx="749893" cy="359032"/>
                  </a:xfrm>
                  <a:prstGeom prst="rect">
                    <a:avLst/>
                  </a:prstGeom>
                  <a:noFill/>
                </p:spPr>
                <p:txBody>
                  <a:bodyPr wrap="square" lIns="91385" tIns="45692" rIns="91385" bIns="45692" rtlCol="0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altLang="zh-CN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Open Sans Light" panose="020B0306030504020204" pitchFamily="34" charset="0"/>
                        <a:cs typeface="Arial" panose="020B0604020202020204" pitchFamily="34" charset="0"/>
                      </a:rPr>
                      <a:t>UTP</a:t>
                    </a:r>
                    <a:endParaRPr kumimoji="0" lang="zh-CN" altLang="en-US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667" name="TextBox 185"/>
                  <p:cNvSpPr txBox="1"/>
                  <p:nvPr/>
                </p:nvSpPr>
                <p:spPr>
                  <a:xfrm>
                    <a:off x="7895252" y="4386372"/>
                    <a:ext cx="749893" cy="359032"/>
                  </a:xfrm>
                  <a:prstGeom prst="rect">
                    <a:avLst/>
                  </a:prstGeom>
                  <a:noFill/>
                </p:spPr>
                <p:txBody>
                  <a:bodyPr wrap="square" lIns="91385" tIns="45692" rIns="91385" bIns="45692" rtlCol="0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altLang="zh-CN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Open Sans Light" panose="020B0306030504020204" pitchFamily="34" charset="0"/>
                        <a:cs typeface="Arial" panose="020B0604020202020204" pitchFamily="34" charset="0"/>
                      </a:rPr>
                      <a:t>RVV</a:t>
                    </a:r>
                    <a:endParaRPr kumimoji="0" lang="zh-CN" altLang="en-US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669" name="直接连接符 668"/>
                  <p:cNvCxnSpPr/>
                  <p:nvPr/>
                </p:nvCxnSpPr>
                <p:spPr bwMode="auto">
                  <a:xfrm>
                    <a:off x="7213420" y="4535250"/>
                    <a:ext cx="602321" cy="3693"/>
                  </a:xfrm>
                  <a:prstGeom prst="line">
                    <a:avLst/>
                  </a:prstGeom>
                  <a:ln w="25400">
                    <a:solidFill>
                      <a:schemeClr val="bg1">
                        <a:lumMod val="85000"/>
                      </a:schemeClr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0" name="直接连接符 669"/>
                  <p:cNvCxnSpPr/>
                  <p:nvPr/>
                </p:nvCxnSpPr>
                <p:spPr bwMode="auto">
                  <a:xfrm>
                    <a:off x="7213420" y="4220822"/>
                    <a:ext cx="602321" cy="0"/>
                  </a:xfrm>
                  <a:prstGeom prst="line">
                    <a:avLst/>
                  </a:prstGeom>
                  <a:ln w="25400">
                    <a:solidFill>
                      <a:schemeClr val="accent5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71" name="文本框 10"/>
                <p:cNvSpPr txBox="1"/>
                <p:nvPr/>
              </p:nvSpPr>
              <p:spPr>
                <a:xfrm>
                  <a:off x="7692046" y="3551217"/>
                  <a:ext cx="1056243" cy="295152"/>
                </a:xfrm>
                <a:prstGeom prst="rect">
                  <a:avLst/>
                </a:prstGeom>
                <a:noFill/>
              </p:spPr>
              <p:txBody>
                <a:bodyPr wrap="square" lIns="68539" tIns="34269" rIns="68539" bIns="34269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LAN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680" name="直接连接符 679"/>
                <p:cNvCxnSpPr/>
                <p:nvPr/>
              </p:nvCxnSpPr>
              <p:spPr bwMode="auto">
                <a:xfrm>
                  <a:off x="8193230" y="3043191"/>
                  <a:ext cx="0" cy="404816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1" name="直接连接符 680"/>
                <p:cNvCxnSpPr/>
                <p:nvPr/>
              </p:nvCxnSpPr>
              <p:spPr bwMode="auto">
                <a:xfrm>
                  <a:off x="7411794" y="3043191"/>
                  <a:ext cx="1533911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2" name="直接连接符 681"/>
                <p:cNvCxnSpPr/>
                <p:nvPr/>
              </p:nvCxnSpPr>
              <p:spPr bwMode="auto">
                <a:xfrm>
                  <a:off x="7422663" y="2778965"/>
                  <a:ext cx="0" cy="264225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3" name="直接连接符 682"/>
                <p:cNvCxnSpPr/>
                <p:nvPr/>
              </p:nvCxnSpPr>
              <p:spPr bwMode="auto">
                <a:xfrm>
                  <a:off x="8934798" y="2778964"/>
                  <a:ext cx="0" cy="264225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6" name="组合 15"/>
                <p:cNvGrpSpPr/>
                <p:nvPr/>
              </p:nvGrpSpPr>
              <p:grpSpPr>
                <a:xfrm>
                  <a:off x="9343094" y="3240012"/>
                  <a:ext cx="1299666" cy="1686281"/>
                  <a:chOff x="9553474" y="3015930"/>
                  <a:chExt cx="1299666" cy="1686281"/>
                </a:xfrm>
              </p:grpSpPr>
              <p:cxnSp>
                <p:nvCxnSpPr>
                  <p:cNvPr id="673" name="直接连接符 672"/>
                  <p:cNvCxnSpPr/>
                  <p:nvPr/>
                </p:nvCxnSpPr>
                <p:spPr bwMode="auto">
                  <a:xfrm>
                    <a:off x="9553474" y="3015930"/>
                    <a:ext cx="1" cy="948911"/>
                  </a:xfrm>
                  <a:prstGeom prst="line">
                    <a:avLst/>
                  </a:prstGeom>
                  <a:ln w="25400">
                    <a:solidFill>
                      <a:srgbClr val="0070C0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5" name="直接连接符 674"/>
                  <p:cNvCxnSpPr/>
                  <p:nvPr/>
                </p:nvCxnSpPr>
                <p:spPr bwMode="auto">
                  <a:xfrm>
                    <a:off x="9561279" y="3023132"/>
                    <a:ext cx="517020" cy="0"/>
                  </a:xfrm>
                  <a:prstGeom prst="line">
                    <a:avLst/>
                  </a:prstGeom>
                  <a:ln w="25400">
                    <a:solidFill>
                      <a:srgbClr val="0070C0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6" name="直接连接符 675"/>
                  <p:cNvCxnSpPr/>
                  <p:nvPr/>
                </p:nvCxnSpPr>
                <p:spPr bwMode="auto">
                  <a:xfrm>
                    <a:off x="9553474" y="3964841"/>
                    <a:ext cx="517021" cy="0"/>
                  </a:xfrm>
                  <a:prstGeom prst="line">
                    <a:avLst/>
                  </a:prstGeom>
                  <a:ln w="25400">
                    <a:solidFill>
                      <a:srgbClr val="0070C0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84" name="矩形 683"/>
                  <p:cNvSpPr/>
                  <p:nvPr/>
                </p:nvSpPr>
                <p:spPr>
                  <a:xfrm>
                    <a:off x="9819788" y="4380239"/>
                    <a:ext cx="1033352" cy="321972"/>
                  </a:xfrm>
                  <a:prstGeom prst="rect">
                    <a:avLst/>
                  </a:prstGeom>
                </p:spPr>
                <p:txBody>
                  <a:bodyPr wrap="none" lIns="91385" tIns="45692" rIns="91385" bIns="45692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altLang="zh-CN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Open Sans Light" panose="020B0306030504020204" pitchFamily="34" charset="0"/>
                        <a:cs typeface="Arial" panose="020B0604020202020204" pitchFamily="34" charset="0"/>
                      </a:rPr>
                      <a:t>IP Camera</a:t>
                    </a:r>
                    <a:endParaRPr kumimoji="0" lang="zh-CN" altLang="en-US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87" name="TextBox 117"/>
                <p:cNvSpPr txBox="1"/>
                <p:nvPr/>
              </p:nvSpPr>
              <p:spPr>
                <a:xfrm>
                  <a:off x="6401862" y="2553903"/>
                  <a:ext cx="1955252" cy="321972"/>
                </a:xfrm>
                <a:prstGeom prst="rect">
                  <a:avLst/>
                </a:prstGeom>
                <a:noFill/>
              </p:spPr>
              <p:txBody>
                <a:bodyPr wrap="square" lIns="91385" tIns="45692" rIns="91385" bIns="45692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Open Sans Light" panose="020B0306030504020204" pitchFamily="34" charset="0"/>
                      <a:cs typeface="Arial" panose="020B0604020202020204" pitchFamily="34" charset="0"/>
                    </a:rPr>
                    <a:t>Management software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88" name="TextBox 118"/>
                <p:cNvSpPr txBox="1"/>
                <p:nvPr/>
              </p:nvSpPr>
              <p:spPr>
                <a:xfrm>
                  <a:off x="8275210" y="2550147"/>
                  <a:ext cx="1980735" cy="321972"/>
                </a:xfrm>
                <a:prstGeom prst="rect">
                  <a:avLst/>
                </a:prstGeom>
                <a:noFill/>
              </p:spPr>
              <p:txBody>
                <a:bodyPr wrap="square" lIns="91385" tIns="45692" rIns="91385" bIns="45692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Open Sans Light" panose="020B0306030504020204" pitchFamily="34" charset="0"/>
                      <a:cs typeface="Arial" panose="020B0604020202020204" pitchFamily="34" charset="0"/>
                    </a:rPr>
                    <a:t>Master Station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702" name="直接连接符 701"/>
                <p:cNvCxnSpPr/>
                <p:nvPr/>
              </p:nvCxnSpPr>
              <p:spPr bwMode="auto">
                <a:xfrm flipH="1">
                  <a:off x="7524448" y="5153656"/>
                  <a:ext cx="461642" cy="0"/>
                </a:xfrm>
                <a:prstGeom prst="line">
                  <a:avLst/>
                </a:prstGeom>
                <a:ln w="25400">
                  <a:solidFill>
                    <a:schemeClr val="bg1">
                      <a:lumMod val="8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3" name="直接连接符 702"/>
                <p:cNvCxnSpPr/>
                <p:nvPr/>
              </p:nvCxnSpPr>
              <p:spPr bwMode="auto">
                <a:xfrm flipH="1">
                  <a:off x="7554494" y="5456545"/>
                  <a:ext cx="476041" cy="0"/>
                </a:xfrm>
                <a:prstGeom prst="line">
                  <a:avLst/>
                </a:prstGeom>
                <a:ln w="25400">
                  <a:solidFill>
                    <a:schemeClr val="bg1">
                      <a:lumMod val="8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8" name="直接连接符 707"/>
                <p:cNvCxnSpPr/>
                <p:nvPr/>
              </p:nvCxnSpPr>
              <p:spPr bwMode="auto">
                <a:xfrm>
                  <a:off x="3784728" y="2732520"/>
                  <a:ext cx="0" cy="3751669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9" name="直接连接符 708"/>
                <p:cNvCxnSpPr/>
                <p:nvPr/>
              </p:nvCxnSpPr>
              <p:spPr bwMode="auto">
                <a:xfrm>
                  <a:off x="4395374" y="6114298"/>
                  <a:ext cx="1559392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0" name="直接连接符 709"/>
                <p:cNvCxnSpPr/>
                <p:nvPr/>
              </p:nvCxnSpPr>
              <p:spPr bwMode="auto">
                <a:xfrm>
                  <a:off x="2063302" y="6363939"/>
                  <a:ext cx="4037687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1" name="直接连接符 710"/>
                <p:cNvCxnSpPr/>
                <p:nvPr/>
              </p:nvCxnSpPr>
              <p:spPr bwMode="auto">
                <a:xfrm>
                  <a:off x="3189361" y="6234848"/>
                  <a:ext cx="2845938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2" name="直接连接符 711"/>
                <p:cNvCxnSpPr/>
                <p:nvPr/>
              </p:nvCxnSpPr>
              <p:spPr bwMode="auto">
                <a:xfrm>
                  <a:off x="6100989" y="5911948"/>
                  <a:ext cx="0" cy="453419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3" name="直接连接符 712"/>
                <p:cNvCxnSpPr/>
                <p:nvPr/>
              </p:nvCxnSpPr>
              <p:spPr bwMode="auto">
                <a:xfrm>
                  <a:off x="6035844" y="5911948"/>
                  <a:ext cx="0" cy="32623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4" name="直接连接符 713"/>
                <p:cNvCxnSpPr/>
                <p:nvPr/>
              </p:nvCxnSpPr>
              <p:spPr bwMode="auto">
                <a:xfrm>
                  <a:off x="5952064" y="5911949"/>
                  <a:ext cx="0" cy="20235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5" name="直接连接符 714"/>
                <p:cNvCxnSpPr/>
                <p:nvPr/>
              </p:nvCxnSpPr>
              <p:spPr bwMode="auto">
                <a:xfrm>
                  <a:off x="4400946" y="5911949"/>
                  <a:ext cx="0" cy="20235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6" name="直接连接符 715"/>
                <p:cNvCxnSpPr/>
                <p:nvPr/>
              </p:nvCxnSpPr>
              <p:spPr bwMode="auto">
                <a:xfrm>
                  <a:off x="3189361" y="5911948"/>
                  <a:ext cx="0" cy="32623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7" name="直接连接符 716"/>
                <p:cNvCxnSpPr/>
                <p:nvPr/>
              </p:nvCxnSpPr>
              <p:spPr bwMode="auto">
                <a:xfrm>
                  <a:off x="2071173" y="5911948"/>
                  <a:ext cx="0" cy="453419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8" name="直接连接符 717"/>
                <p:cNvCxnSpPr/>
                <p:nvPr/>
              </p:nvCxnSpPr>
              <p:spPr bwMode="auto">
                <a:xfrm>
                  <a:off x="4395374" y="4832011"/>
                  <a:ext cx="1559392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9" name="直接连接符 718"/>
                <p:cNvCxnSpPr/>
                <p:nvPr/>
              </p:nvCxnSpPr>
              <p:spPr bwMode="auto">
                <a:xfrm>
                  <a:off x="2063302" y="5081651"/>
                  <a:ext cx="4037687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0" name="直接连接符 719"/>
                <p:cNvCxnSpPr/>
                <p:nvPr/>
              </p:nvCxnSpPr>
              <p:spPr bwMode="auto">
                <a:xfrm>
                  <a:off x="3189361" y="4952561"/>
                  <a:ext cx="2845938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1" name="直接连接符 720"/>
                <p:cNvCxnSpPr/>
                <p:nvPr/>
              </p:nvCxnSpPr>
              <p:spPr bwMode="auto">
                <a:xfrm>
                  <a:off x="6100989" y="4629661"/>
                  <a:ext cx="0" cy="453419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2" name="直接连接符 721"/>
                <p:cNvCxnSpPr/>
                <p:nvPr/>
              </p:nvCxnSpPr>
              <p:spPr bwMode="auto">
                <a:xfrm>
                  <a:off x="6035844" y="4629661"/>
                  <a:ext cx="0" cy="32623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3" name="直接连接符 722"/>
                <p:cNvCxnSpPr/>
                <p:nvPr/>
              </p:nvCxnSpPr>
              <p:spPr bwMode="auto">
                <a:xfrm>
                  <a:off x="5952064" y="4629662"/>
                  <a:ext cx="0" cy="20235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4" name="直接连接符 723"/>
                <p:cNvCxnSpPr/>
                <p:nvPr/>
              </p:nvCxnSpPr>
              <p:spPr bwMode="auto">
                <a:xfrm>
                  <a:off x="4400946" y="4629662"/>
                  <a:ext cx="0" cy="20235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5" name="直接连接符 724"/>
                <p:cNvCxnSpPr/>
                <p:nvPr/>
              </p:nvCxnSpPr>
              <p:spPr bwMode="auto">
                <a:xfrm>
                  <a:off x="3189361" y="4629661"/>
                  <a:ext cx="0" cy="32623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6" name="直接连接符 725"/>
                <p:cNvCxnSpPr/>
                <p:nvPr/>
              </p:nvCxnSpPr>
              <p:spPr bwMode="auto">
                <a:xfrm>
                  <a:off x="2071173" y="4629661"/>
                  <a:ext cx="0" cy="453419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7" name="直接连接符 726"/>
                <p:cNvCxnSpPr/>
                <p:nvPr/>
              </p:nvCxnSpPr>
              <p:spPr bwMode="auto">
                <a:xfrm>
                  <a:off x="4395374" y="3626653"/>
                  <a:ext cx="1559392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8" name="直接连接符 727"/>
                <p:cNvCxnSpPr/>
                <p:nvPr/>
              </p:nvCxnSpPr>
              <p:spPr bwMode="auto">
                <a:xfrm>
                  <a:off x="2063302" y="3876293"/>
                  <a:ext cx="4037687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9" name="直接连接符 728"/>
                <p:cNvCxnSpPr/>
                <p:nvPr/>
              </p:nvCxnSpPr>
              <p:spPr bwMode="auto">
                <a:xfrm>
                  <a:off x="3189361" y="3747203"/>
                  <a:ext cx="2845938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0" name="直接连接符 729"/>
                <p:cNvCxnSpPr/>
                <p:nvPr/>
              </p:nvCxnSpPr>
              <p:spPr bwMode="auto">
                <a:xfrm>
                  <a:off x="6100989" y="3424303"/>
                  <a:ext cx="0" cy="453419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1" name="直接连接符 730"/>
                <p:cNvCxnSpPr/>
                <p:nvPr/>
              </p:nvCxnSpPr>
              <p:spPr bwMode="auto">
                <a:xfrm>
                  <a:off x="6035844" y="3424303"/>
                  <a:ext cx="0" cy="32623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2" name="直接连接符 731"/>
                <p:cNvCxnSpPr/>
                <p:nvPr/>
              </p:nvCxnSpPr>
              <p:spPr bwMode="auto">
                <a:xfrm>
                  <a:off x="5952064" y="3424304"/>
                  <a:ext cx="0" cy="20235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3" name="直接连接符 732"/>
                <p:cNvCxnSpPr/>
                <p:nvPr/>
              </p:nvCxnSpPr>
              <p:spPr bwMode="auto">
                <a:xfrm>
                  <a:off x="4400946" y="3424304"/>
                  <a:ext cx="0" cy="20235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4" name="直接连接符 733"/>
                <p:cNvCxnSpPr/>
                <p:nvPr/>
              </p:nvCxnSpPr>
              <p:spPr bwMode="auto">
                <a:xfrm>
                  <a:off x="3189361" y="3424303"/>
                  <a:ext cx="0" cy="32623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5" name="直接连接符 734"/>
                <p:cNvCxnSpPr/>
                <p:nvPr/>
              </p:nvCxnSpPr>
              <p:spPr bwMode="auto">
                <a:xfrm>
                  <a:off x="2071173" y="3424303"/>
                  <a:ext cx="0" cy="453419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736" name="图片 735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6263" y="2990997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37" name="图片 736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707767" y="2980049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38" name="图片 737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79464" y="2985198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39" name="图片 738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6263" y="4203200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40" name="图片 739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701943" y="4201407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41" name="图片 740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90736" y="4183328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42" name="图片 741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6263" y="5460181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43" name="图片 742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714464" y="5448773"/>
                  <a:ext cx="1028864" cy="660016"/>
                </a:xfrm>
                <a:prstGeom prst="rect">
                  <a:avLst/>
                </a:prstGeom>
              </p:spPr>
            </p:pic>
            <p:pic>
              <p:nvPicPr>
                <p:cNvPr id="744" name="图片 743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71301" y="5435237"/>
                  <a:ext cx="1028864" cy="660016"/>
                </a:xfrm>
                <a:prstGeom prst="rect">
                  <a:avLst/>
                </a:prstGeom>
              </p:spPr>
            </p:pic>
            <p:grpSp>
              <p:nvGrpSpPr>
                <p:cNvPr id="754" name="组合 753"/>
                <p:cNvGrpSpPr/>
                <p:nvPr/>
              </p:nvGrpSpPr>
              <p:grpSpPr>
                <a:xfrm>
                  <a:off x="535249" y="2990996"/>
                  <a:ext cx="663154" cy="881202"/>
                  <a:chOff x="1805232" y="4287065"/>
                  <a:chExt cx="565084" cy="750886"/>
                </a:xfrm>
              </p:grpSpPr>
              <p:pic>
                <p:nvPicPr>
                  <p:cNvPr id="756" name="Picture 2" descr="E:\6-宣传推广\素材\APP\手机界面02 副本.png"/>
                  <p:cNvPicPr>
                    <a:picLocks noChangeAspect="1" noChangeArrowheads="1"/>
                  </p:cNvPicPr>
                  <p:nvPr/>
                </p:nvPicPr>
                <p:blipFill>
                  <a:blip r:embed="rId5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05232" y="4362724"/>
                    <a:ext cx="270598" cy="53688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757" name="Picture 9" descr="C:\Users\22017\Desktop\本周需完成\man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screen">
                    <a:grayscl/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008117" y="4287065"/>
                    <a:ext cx="362199" cy="75088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grpSp>
              <p:nvGrpSpPr>
                <p:cNvPr id="758" name="组合 757"/>
                <p:cNvGrpSpPr/>
                <p:nvPr/>
              </p:nvGrpSpPr>
              <p:grpSpPr>
                <a:xfrm>
                  <a:off x="535249" y="4097680"/>
                  <a:ext cx="663154" cy="881201"/>
                  <a:chOff x="1805232" y="4287065"/>
                  <a:chExt cx="565084" cy="750886"/>
                </a:xfrm>
              </p:grpSpPr>
              <p:pic>
                <p:nvPicPr>
                  <p:cNvPr id="759" name="Picture 2" descr="E:\6-宣传推广\素材\APP\手机界面02 副本.png"/>
                  <p:cNvPicPr>
                    <a:picLocks noChangeAspect="1" noChangeArrowheads="1"/>
                  </p:cNvPicPr>
                  <p:nvPr/>
                </p:nvPicPr>
                <p:blipFill>
                  <a:blip r:embed="rId5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05232" y="4362724"/>
                    <a:ext cx="270598" cy="53688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760" name="Picture 9" descr="C:\Users\22017\Desktop\本周需完成\man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screen">
                    <a:grayscl/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008117" y="4287065"/>
                    <a:ext cx="362199" cy="75088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grpSp>
              <p:nvGrpSpPr>
                <p:cNvPr id="761" name="组合 760"/>
                <p:cNvGrpSpPr/>
                <p:nvPr/>
              </p:nvGrpSpPr>
              <p:grpSpPr>
                <a:xfrm>
                  <a:off x="535249" y="5087432"/>
                  <a:ext cx="663154" cy="881202"/>
                  <a:chOff x="1805232" y="4287065"/>
                  <a:chExt cx="565084" cy="750886"/>
                </a:xfrm>
              </p:grpSpPr>
              <p:pic>
                <p:nvPicPr>
                  <p:cNvPr id="762" name="Picture 2" descr="E:\6-宣传推广\素材\APP\手机界面02 副本.png"/>
                  <p:cNvPicPr>
                    <a:picLocks noChangeAspect="1" noChangeArrowheads="1"/>
                  </p:cNvPicPr>
                  <p:nvPr/>
                </p:nvPicPr>
                <p:blipFill>
                  <a:blip r:embed="rId5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05232" y="4362724"/>
                    <a:ext cx="270598" cy="53688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763" name="Picture 9" descr="C:\Users\22017\Desktop\本周需完成\man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screen">
                    <a:grayscl/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008117" y="4287065"/>
                    <a:ext cx="362199" cy="75088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sp>
              <p:nvSpPr>
                <p:cNvPr id="764" name="TextBox 253"/>
                <p:cNvSpPr txBox="1"/>
                <p:nvPr/>
              </p:nvSpPr>
              <p:spPr>
                <a:xfrm>
                  <a:off x="2270794" y="3073535"/>
                  <a:ext cx="790619" cy="3220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…</a:t>
                  </a:r>
                  <a:endParaRPr kumimoji="0" lang="zh-CN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65" name="TextBox 254"/>
                <p:cNvSpPr txBox="1"/>
                <p:nvPr/>
              </p:nvSpPr>
              <p:spPr>
                <a:xfrm>
                  <a:off x="2270794" y="4334735"/>
                  <a:ext cx="790619" cy="3220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…</a:t>
                  </a:r>
                  <a:endParaRPr kumimoji="0" lang="zh-CN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827" name="直接连接符 826"/>
                <p:cNvCxnSpPr/>
                <p:nvPr/>
              </p:nvCxnSpPr>
              <p:spPr bwMode="auto">
                <a:xfrm>
                  <a:off x="7786854" y="3709286"/>
                  <a:ext cx="1556240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66" name="TextBox 255"/>
                <p:cNvSpPr txBox="1"/>
                <p:nvPr/>
              </p:nvSpPr>
              <p:spPr>
                <a:xfrm>
                  <a:off x="2270794" y="5584879"/>
                  <a:ext cx="790619" cy="3220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…</a:t>
                  </a:r>
                  <a:endParaRPr kumimoji="0" lang="zh-CN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67" name="TextBox 256"/>
                <p:cNvSpPr txBox="1"/>
                <p:nvPr/>
              </p:nvSpPr>
              <p:spPr>
                <a:xfrm rot="5400000">
                  <a:off x="1813688" y="3935997"/>
                  <a:ext cx="540883" cy="3124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…</a:t>
                  </a:r>
                  <a:endParaRPr kumimoji="0" lang="zh-CN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68" name="TextBox 257"/>
                <p:cNvSpPr txBox="1"/>
                <p:nvPr/>
              </p:nvSpPr>
              <p:spPr>
                <a:xfrm rot="5400000">
                  <a:off x="2791256" y="3928947"/>
                  <a:ext cx="790619" cy="3124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…</a:t>
                  </a:r>
                  <a:endParaRPr kumimoji="0" lang="zh-CN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69" name="TextBox 258"/>
                <p:cNvSpPr txBox="1"/>
                <p:nvPr/>
              </p:nvSpPr>
              <p:spPr>
                <a:xfrm rot="5400000">
                  <a:off x="3980897" y="3928948"/>
                  <a:ext cx="790619" cy="3124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…</a:t>
                  </a:r>
                  <a:endParaRPr kumimoji="0" lang="zh-CN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771" name="图片 770" descr="C:\Users\weishuhuan\Documents\H3C产品彩页\new\彩页\工业POE\经济型POE交换机\设备清晰图片\DS-3E1310P-E\8+2(1).png"/>
                <p:cNvPicPr/>
                <p:nvPr/>
              </p:nvPicPr>
              <p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25450" y="4444208"/>
                  <a:ext cx="948815" cy="20619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72" name="图片 771" descr="C:\Users\weishuhuan\Documents\H3C产品彩页\new\彩页\工业POE\经济型POE交换机\设备清晰图片\DS-3E1310P-E\8+2(1).png"/>
                <p:cNvPicPr/>
                <p:nvPr/>
              </p:nvPicPr>
              <p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25450" y="3255953"/>
                  <a:ext cx="948815" cy="20619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773" name="图片 772" descr="C:\Users\weishuhuan\Documents\H3C产品彩页\new\彩页\工业POE\经济型POE交换机\设备清晰图片\DS-3E1310P-E\8+2(1).png"/>
                <p:cNvPicPr/>
                <p:nvPr/>
              </p:nvPicPr>
              <p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25450" y="5705754"/>
                  <a:ext cx="948815" cy="20619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826" name="TextBox 242"/>
                <p:cNvSpPr txBox="1"/>
                <p:nvPr/>
              </p:nvSpPr>
              <p:spPr>
                <a:xfrm flipH="1">
                  <a:off x="288279" y="6040737"/>
                  <a:ext cx="668093" cy="193223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Pct val="80000"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APP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45" name="椭圆 644"/>
                <p:cNvSpPr/>
                <p:nvPr/>
              </p:nvSpPr>
              <p:spPr>
                <a:xfrm>
                  <a:off x="7680452" y="3461783"/>
                  <a:ext cx="1027117" cy="477837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385" tIns="45692" rIns="91385" bIns="45692"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LAN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828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-1"/>
                <a:stretch/>
              </p:blipFill>
              <p:spPr bwMode="auto">
                <a:xfrm>
                  <a:off x="7986091" y="4943989"/>
                  <a:ext cx="490260" cy="12590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05" name="TextBox 156"/>
                <p:cNvSpPr txBox="1"/>
                <p:nvPr/>
              </p:nvSpPr>
              <p:spPr>
                <a:xfrm>
                  <a:off x="4941944" y="5139434"/>
                  <a:ext cx="2112059" cy="295152"/>
                </a:xfrm>
                <a:prstGeom prst="rect">
                  <a:avLst/>
                </a:prstGeom>
                <a:noFill/>
              </p:spPr>
              <p:txBody>
                <a:bodyPr wrap="square" lIns="68539" tIns="34269" rIns="68539" bIns="34269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1400">
                      <a:latin typeface="Open Sans Light" panose="020B0306030504020204" pitchFamily="34" charset="0"/>
                      <a:cs typeface="Open Sans Light" panose="020B0306030504020204" pitchFamily="34" charset="0"/>
                    </a:defRPr>
                  </a:lvl1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Standard </a:t>
                  </a:r>
                  <a:r>
                    <a:rPr kumimoji="0" lang="en-US" altLang="zh-CN" sz="1200" b="0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PoE</a:t>
                  </a: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等线" panose="02010600030101010101" pitchFamily="2" charset="-122"/>
                      <a:cs typeface="Arial" panose="020B0604020202020204" pitchFamily="34" charset="0"/>
                    </a:rPr>
                    <a:t> Switch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834" name="文本框 10"/>
              <p:cNvSpPr txBox="1"/>
              <p:nvPr/>
            </p:nvSpPr>
            <p:spPr>
              <a:xfrm>
                <a:off x="1498931" y="6022637"/>
                <a:ext cx="2271923" cy="295152"/>
              </a:xfrm>
              <a:prstGeom prst="rect">
                <a:avLst/>
              </a:prstGeom>
              <a:noFill/>
            </p:spPr>
            <p:txBody>
              <a:bodyPr wrap="square" lIns="68539" tIns="34269" rIns="68539" bIns="34269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Indoor station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838" name="图片 837" descr="C:\Users\weishuhuan\Documents\H3C产品彩页\new\彩页\工业POE\经济型POE交换机\设备清晰图片\DS-3E1310P-E\8+2(1).png"/>
            <p:cNvPicPr/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9706" y="3885141"/>
              <a:ext cx="841039" cy="17735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" name="组合 1"/>
            <p:cNvGrpSpPr/>
            <p:nvPr/>
          </p:nvGrpSpPr>
          <p:grpSpPr>
            <a:xfrm>
              <a:off x="2693374" y="2589708"/>
              <a:ext cx="2209371" cy="187929"/>
              <a:chOff x="2693374" y="2589708"/>
              <a:chExt cx="2209371" cy="187929"/>
            </a:xfrm>
          </p:grpSpPr>
          <p:sp>
            <p:nvSpPr>
              <p:cNvPr id="133" name="Freeform 145"/>
              <p:cNvSpPr>
                <a:spLocks noChangeArrowheads="1"/>
              </p:cNvSpPr>
              <p:nvPr/>
            </p:nvSpPr>
            <p:spPr bwMode="auto">
              <a:xfrm rot="18427544">
                <a:off x="2680342" y="2618726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45"/>
              <p:cNvSpPr>
                <a:spLocks noChangeArrowheads="1"/>
              </p:cNvSpPr>
              <p:nvPr/>
            </p:nvSpPr>
            <p:spPr bwMode="auto">
              <a:xfrm rot="18427544">
                <a:off x="3702650" y="2602740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45"/>
              <p:cNvSpPr>
                <a:spLocks noChangeArrowheads="1"/>
              </p:cNvSpPr>
              <p:nvPr/>
            </p:nvSpPr>
            <p:spPr bwMode="auto">
              <a:xfrm rot="18427544">
                <a:off x="4743833" y="2609049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37" name="组合 136"/>
            <p:cNvGrpSpPr/>
            <p:nvPr/>
          </p:nvGrpSpPr>
          <p:grpSpPr>
            <a:xfrm>
              <a:off x="2696429" y="3635797"/>
              <a:ext cx="2209371" cy="187929"/>
              <a:chOff x="2693374" y="2589708"/>
              <a:chExt cx="2209371" cy="187929"/>
            </a:xfrm>
          </p:grpSpPr>
          <p:sp>
            <p:nvSpPr>
              <p:cNvPr id="138" name="Freeform 145"/>
              <p:cNvSpPr>
                <a:spLocks noChangeArrowheads="1"/>
              </p:cNvSpPr>
              <p:nvPr/>
            </p:nvSpPr>
            <p:spPr bwMode="auto">
              <a:xfrm rot="18427544">
                <a:off x="2680342" y="2618726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45"/>
              <p:cNvSpPr>
                <a:spLocks noChangeArrowheads="1"/>
              </p:cNvSpPr>
              <p:nvPr/>
            </p:nvSpPr>
            <p:spPr bwMode="auto">
              <a:xfrm rot="18427544">
                <a:off x="3702650" y="2602740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45"/>
              <p:cNvSpPr>
                <a:spLocks noChangeArrowheads="1"/>
              </p:cNvSpPr>
              <p:nvPr/>
            </p:nvSpPr>
            <p:spPr bwMode="auto">
              <a:xfrm rot="18427544">
                <a:off x="4743833" y="2609049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2695259" y="4685816"/>
              <a:ext cx="2209371" cy="187929"/>
              <a:chOff x="2693374" y="2589708"/>
              <a:chExt cx="2209371" cy="187929"/>
            </a:xfrm>
          </p:grpSpPr>
          <p:sp>
            <p:nvSpPr>
              <p:cNvPr id="142" name="Freeform 145"/>
              <p:cNvSpPr>
                <a:spLocks noChangeArrowheads="1"/>
              </p:cNvSpPr>
              <p:nvPr/>
            </p:nvSpPr>
            <p:spPr bwMode="auto">
              <a:xfrm rot="18427544">
                <a:off x="2680342" y="2618726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45"/>
              <p:cNvSpPr>
                <a:spLocks noChangeArrowheads="1"/>
              </p:cNvSpPr>
              <p:nvPr/>
            </p:nvSpPr>
            <p:spPr bwMode="auto">
              <a:xfrm rot="18427544">
                <a:off x="3702650" y="2602740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45"/>
              <p:cNvSpPr>
                <a:spLocks noChangeArrowheads="1"/>
              </p:cNvSpPr>
              <p:nvPr/>
            </p:nvSpPr>
            <p:spPr bwMode="auto">
              <a:xfrm rot="18427544">
                <a:off x="4743833" y="2609049"/>
                <a:ext cx="171943" cy="145880"/>
              </a:xfrm>
              <a:custGeom>
                <a:avLst/>
                <a:gdLst>
                  <a:gd name="T0" fmla="*/ 203500 w 595"/>
                  <a:gd name="T1" fmla="*/ 58788 h 537"/>
                  <a:gd name="T2" fmla="*/ 203500 w 595"/>
                  <a:gd name="T3" fmla="*/ 58788 h 537"/>
                  <a:gd name="T4" fmla="*/ 106972 w 595"/>
                  <a:gd name="T5" fmla="*/ 20558 h 537"/>
                  <a:gd name="T6" fmla="*/ 12606 w 595"/>
                  <a:gd name="T7" fmla="*/ 58788 h 537"/>
                  <a:gd name="T8" fmla="*/ 0 w 595"/>
                  <a:gd name="T9" fmla="*/ 43279 h 537"/>
                  <a:gd name="T10" fmla="*/ 106972 w 595"/>
                  <a:gd name="T11" fmla="*/ 0 h 537"/>
                  <a:gd name="T12" fmla="*/ 213945 w 595"/>
                  <a:gd name="T13" fmla="*/ 43279 h 537"/>
                  <a:gd name="T14" fmla="*/ 203500 w 595"/>
                  <a:gd name="T15" fmla="*/ 58788 h 537"/>
                  <a:gd name="T16" fmla="*/ 106972 w 595"/>
                  <a:gd name="T17" fmla="*/ 51214 h 537"/>
                  <a:gd name="T18" fmla="*/ 106972 w 595"/>
                  <a:gd name="T19" fmla="*/ 51214 h 537"/>
                  <a:gd name="T20" fmla="*/ 183330 w 595"/>
                  <a:gd name="T21" fmla="*/ 84034 h 537"/>
                  <a:gd name="T22" fmla="*/ 170724 w 595"/>
                  <a:gd name="T23" fmla="*/ 99542 h 537"/>
                  <a:gd name="T24" fmla="*/ 106972 w 595"/>
                  <a:gd name="T25" fmla="*/ 71411 h 537"/>
                  <a:gd name="T26" fmla="*/ 45742 w 595"/>
                  <a:gd name="T27" fmla="*/ 99542 h 537"/>
                  <a:gd name="T28" fmla="*/ 33136 w 595"/>
                  <a:gd name="T29" fmla="*/ 84034 h 537"/>
                  <a:gd name="T30" fmla="*/ 106972 w 595"/>
                  <a:gd name="T31" fmla="*/ 51214 h 537"/>
                  <a:gd name="T32" fmla="*/ 106972 w 595"/>
                  <a:gd name="T33" fmla="*/ 102067 h 537"/>
                  <a:gd name="T34" fmla="*/ 106972 w 595"/>
                  <a:gd name="T35" fmla="*/ 102067 h 537"/>
                  <a:gd name="T36" fmla="*/ 152715 w 595"/>
                  <a:gd name="T37" fmla="*/ 124428 h 537"/>
                  <a:gd name="T38" fmla="*/ 140109 w 595"/>
                  <a:gd name="T39" fmla="*/ 139936 h 537"/>
                  <a:gd name="T40" fmla="*/ 106972 w 595"/>
                  <a:gd name="T41" fmla="*/ 121903 h 537"/>
                  <a:gd name="T42" fmla="*/ 73836 w 595"/>
                  <a:gd name="T43" fmla="*/ 139936 h 537"/>
                  <a:gd name="T44" fmla="*/ 63751 w 595"/>
                  <a:gd name="T45" fmla="*/ 124428 h 537"/>
                  <a:gd name="T46" fmla="*/ 106972 w 595"/>
                  <a:gd name="T47" fmla="*/ 102067 h 537"/>
                  <a:gd name="T48" fmla="*/ 106972 w 595"/>
                  <a:gd name="T49" fmla="*/ 152560 h 537"/>
                  <a:gd name="T50" fmla="*/ 106972 w 595"/>
                  <a:gd name="T51" fmla="*/ 152560 h 537"/>
                  <a:gd name="T52" fmla="*/ 127142 w 595"/>
                  <a:gd name="T53" fmla="*/ 173117 h 537"/>
                  <a:gd name="T54" fmla="*/ 106972 w 595"/>
                  <a:gd name="T55" fmla="*/ 193314 h 537"/>
                  <a:gd name="T56" fmla="*/ 86442 w 595"/>
                  <a:gd name="T57" fmla="*/ 173117 h 537"/>
                  <a:gd name="T58" fmla="*/ 106972 w 595"/>
                  <a:gd name="T59" fmla="*/ 152560 h 53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595" h="537">
                    <a:moveTo>
                      <a:pt x="565" y="163"/>
                    </a:moveTo>
                    <a:lnTo>
                      <a:pt x="565" y="163"/>
                    </a:lnTo>
                    <a:cubicBezTo>
                      <a:pt x="495" y="99"/>
                      <a:pt x="403" y="57"/>
                      <a:pt x="297" y="57"/>
                    </a:cubicBezTo>
                    <a:cubicBezTo>
                      <a:pt x="198" y="57"/>
                      <a:pt x="106" y="99"/>
                      <a:pt x="35" y="16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78" y="43"/>
                      <a:pt x="184" y="0"/>
                      <a:pt x="297" y="0"/>
                    </a:cubicBezTo>
                    <a:cubicBezTo>
                      <a:pt x="417" y="0"/>
                      <a:pt x="523" y="43"/>
                      <a:pt x="594" y="120"/>
                    </a:cubicBezTo>
                    <a:lnTo>
                      <a:pt x="565" y="163"/>
                    </a:lnTo>
                    <a:close/>
                    <a:moveTo>
                      <a:pt x="297" y="142"/>
                    </a:moveTo>
                    <a:lnTo>
                      <a:pt x="297" y="142"/>
                    </a:lnTo>
                    <a:cubicBezTo>
                      <a:pt x="382" y="142"/>
                      <a:pt x="459" y="177"/>
                      <a:pt x="509" y="233"/>
                    </a:cubicBezTo>
                    <a:cubicBezTo>
                      <a:pt x="474" y="276"/>
                      <a:pt x="474" y="276"/>
                      <a:pt x="474" y="276"/>
                    </a:cubicBezTo>
                    <a:cubicBezTo>
                      <a:pt x="431" y="226"/>
                      <a:pt x="368" y="198"/>
                      <a:pt x="297" y="198"/>
                    </a:cubicBezTo>
                    <a:cubicBezTo>
                      <a:pt x="226" y="198"/>
                      <a:pt x="170" y="226"/>
                      <a:pt x="127" y="276"/>
                    </a:cubicBezTo>
                    <a:cubicBezTo>
                      <a:pt x="92" y="233"/>
                      <a:pt x="92" y="233"/>
                      <a:pt x="92" y="233"/>
                    </a:cubicBezTo>
                    <a:cubicBezTo>
                      <a:pt x="141" y="177"/>
                      <a:pt x="219" y="142"/>
                      <a:pt x="297" y="142"/>
                    </a:cubicBezTo>
                    <a:close/>
                    <a:moveTo>
                      <a:pt x="297" y="283"/>
                    </a:moveTo>
                    <a:lnTo>
                      <a:pt x="297" y="283"/>
                    </a:lnTo>
                    <a:cubicBezTo>
                      <a:pt x="346" y="283"/>
                      <a:pt x="396" y="310"/>
                      <a:pt x="424" y="345"/>
                    </a:cubicBezTo>
                    <a:cubicBezTo>
                      <a:pt x="389" y="388"/>
                      <a:pt x="389" y="388"/>
                      <a:pt x="389" y="388"/>
                    </a:cubicBezTo>
                    <a:cubicBezTo>
                      <a:pt x="368" y="360"/>
                      <a:pt x="339" y="338"/>
                      <a:pt x="297" y="338"/>
                    </a:cubicBezTo>
                    <a:cubicBezTo>
                      <a:pt x="262" y="338"/>
                      <a:pt x="226" y="360"/>
                      <a:pt x="205" y="388"/>
                    </a:cubicBezTo>
                    <a:cubicBezTo>
                      <a:pt x="177" y="345"/>
                      <a:pt x="177" y="345"/>
                      <a:pt x="177" y="345"/>
                    </a:cubicBezTo>
                    <a:cubicBezTo>
                      <a:pt x="205" y="310"/>
                      <a:pt x="248" y="283"/>
                      <a:pt x="297" y="283"/>
                    </a:cubicBezTo>
                    <a:close/>
                    <a:moveTo>
                      <a:pt x="297" y="423"/>
                    </a:moveTo>
                    <a:lnTo>
                      <a:pt x="297" y="423"/>
                    </a:lnTo>
                    <a:cubicBezTo>
                      <a:pt x="332" y="423"/>
                      <a:pt x="353" y="452"/>
                      <a:pt x="353" y="480"/>
                    </a:cubicBezTo>
                    <a:cubicBezTo>
                      <a:pt x="353" y="508"/>
                      <a:pt x="332" y="536"/>
                      <a:pt x="297" y="536"/>
                    </a:cubicBezTo>
                    <a:cubicBezTo>
                      <a:pt x="269" y="536"/>
                      <a:pt x="240" y="508"/>
                      <a:pt x="240" y="480"/>
                    </a:cubicBezTo>
                    <a:cubicBezTo>
                      <a:pt x="240" y="452"/>
                      <a:pt x="269" y="423"/>
                      <a:pt x="297" y="4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2746" b="100000" l="525" r="99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23875" y="4411091"/>
              <a:ext cx="459204" cy="263349"/>
            </a:xfrm>
            <a:prstGeom prst="rect">
              <a:avLst/>
            </a:prstGeom>
          </p:spPr>
        </p:pic>
        <p:pic>
          <p:nvPicPr>
            <p:cNvPr id="146" name="图片 145"/>
            <p:cNvPicPr>
              <a:picLocks noChangeAspect="1"/>
            </p:cNvPicPr>
            <p:nvPr/>
          </p:nvPicPr>
          <p:blipFill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2746" b="100000" l="525" r="99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19255" y="4658947"/>
              <a:ext cx="459204" cy="263349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1" cstate="screen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273" b="97314" l="860" r="9885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68603" y="2725868"/>
              <a:ext cx="782040" cy="361516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3" cstate="screen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0" b="99564" l="0" r="100000">
                          <a14:foregroundMark x1="95632" y1="84738" x2="93845" y2="111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82483" y="1744378"/>
              <a:ext cx="1143552" cy="520691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15" cstate="screen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4581" b="99346" l="1897" r="99483">
                          <a14:foregroundMark x1="23966" y1="22120" x2="49483" y2="12827"/>
                          <a14:foregroundMark x1="49310" y1="9031" x2="53276" y2="903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023031" y="3300993"/>
              <a:ext cx="508168" cy="669380"/>
            </a:xfrm>
            <a:prstGeom prst="rect">
              <a:avLst/>
            </a:prstGeom>
          </p:spPr>
        </p:pic>
        <p:grpSp>
          <p:nvGrpSpPr>
            <p:cNvPr id="151" name="组合 150"/>
            <p:cNvGrpSpPr/>
            <p:nvPr/>
          </p:nvGrpSpPr>
          <p:grpSpPr>
            <a:xfrm>
              <a:off x="1661949" y="2651084"/>
              <a:ext cx="381733" cy="757271"/>
              <a:chOff x="4180422" y="2277535"/>
              <a:chExt cx="2463794" cy="5054598"/>
            </a:xfrm>
          </p:grpSpPr>
          <p:pic>
            <p:nvPicPr>
              <p:cNvPr id="154" name="图片 153"/>
              <p:cNvPicPr>
                <a:picLocks noChangeAspect="1"/>
              </p:cNvPicPr>
              <p:nvPr/>
            </p:nvPicPr>
            <p:blipFill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rot="5400000">
                <a:off x="2885020" y="3572937"/>
                <a:ext cx="5054598" cy="2463794"/>
              </a:xfrm>
              <a:prstGeom prst="roundRect">
                <a:avLst>
                  <a:gd name="adj" fmla="val 10730"/>
                </a:avLst>
              </a:prstGeom>
            </p:spPr>
          </p:pic>
          <p:pic>
            <p:nvPicPr>
              <p:cNvPr id="155" name="图片 154"/>
              <p:cNvPicPr>
                <a:picLocks noChangeAspect="1"/>
              </p:cNvPicPr>
              <p:nvPr/>
            </p:nvPicPr>
            <p:blipFill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246316" y="2365376"/>
                <a:ext cx="2344704" cy="4846878"/>
              </a:xfrm>
              <a:prstGeom prst="roundRect">
                <a:avLst>
                  <a:gd name="adj" fmla="val 7337"/>
                </a:avLst>
              </a:prstGeom>
            </p:spPr>
          </p:pic>
        </p:grpSp>
        <p:grpSp>
          <p:nvGrpSpPr>
            <p:cNvPr id="156" name="组合 155"/>
            <p:cNvGrpSpPr/>
            <p:nvPr/>
          </p:nvGrpSpPr>
          <p:grpSpPr>
            <a:xfrm>
              <a:off x="1667089" y="3609198"/>
              <a:ext cx="381733" cy="757271"/>
              <a:chOff x="4180422" y="2277535"/>
              <a:chExt cx="2463794" cy="5054598"/>
            </a:xfrm>
          </p:grpSpPr>
          <p:pic>
            <p:nvPicPr>
              <p:cNvPr id="157" name="图片 156"/>
              <p:cNvPicPr>
                <a:picLocks noChangeAspect="1"/>
              </p:cNvPicPr>
              <p:nvPr/>
            </p:nvPicPr>
            <p:blipFill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rot="5400000">
                <a:off x="2885020" y="3572937"/>
                <a:ext cx="5054598" cy="2463794"/>
              </a:xfrm>
              <a:prstGeom prst="roundRect">
                <a:avLst>
                  <a:gd name="adj" fmla="val 10730"/>
                </a:avLst>
              </a:prstGeom>
            </p:spPr>
          </p:pic>
          <p:pic>
            <p:nvPicPr>
              <p:cNvPr id="158" name="图片 157"/>
              <p:cNvPicPr>
                <a:picLocks noChangeAspect="1"/>
              </p:cNvPicPr>
              <p:nvPr/>
            </p:nvPicPr>
            <p:blipFill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246316" y="2365376"/>
                <a:ext cx="2344704" cy="4846878"/>
              </a:xfrm>
              <a:prstGeom prst="roundRect">
                <a:avLst>
                  <a:gd name="adj" fmla="val 7337"/>
                </a:avLst>
              </a:prstGeom>
            </p:spPr>
          </p:pic>
        </p:grpSp>
        <p:grpSp>
          <p:nvGrpSpPr>
            <p:cNvPr id="159" name="组合 158"/>
            <p:cNvGrpSpPr/>
            <p:nvPr/>
          </p:nvGrpSpPr>
          <p:grpSpPr>
            <a:xfrm>
              <a:off x="1669515" y="4471466"/>
              <a:ext cx="381733" cy="757271"/>
              <a:chOff x="4180422" y="2277535"/>
              <a:chExt cx="2463794" cy="5054598"/>
            </a:xfrm>
          </p:grpSpPr>
          <p:pic>
            <p:nvPicPr>
              <p:cNvPr id="160" name="图片 159"/>
              <p:cNvPicPr>
                <a:picLocks noChangeAspect="1"/>
              </p:cNvPicPr>
              <p:nvPr/>
            </p:nvPicPr>
            <p:blipFill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rot="5400000">
                <a:off x="2885020" y="3572937"/>
                <a:ext cx="5054598" cy="2463794"/>
              </a:xfrm>
              <a:prstGeom prst="roundRect">
                <a:avLst>
                  <a:gd name="adj" fmla="val 10730"/>
                </a:avLst>
              </a:prstGeom>
            </p:spPr>
          </p:pic>
          <p:pic>
            <p:nvPicPr>
              <p:cNvPr id="161" name="图片 160"/>
              <p:cNvPicPr>
                <a:picLocks noChangeAspect="1"/>
              </p:cNvPicPr>
              <p:nvPr/>
            </p:nvPicPr>
            <p:blipFill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246316" y="2365376"/>
                <a:ext cx="2344704" cy="4846878"/>
              </a:xfrm>
              <a:prstGeom prst="roundRect">
                <a:avLst>
                  <a:gd name="adj" fmla="val 7337"/>
                </a:avLst>
              </a:prstGeom>
            </p:spPr>
          </p:pic>
        </p:grpSp>
      </p:grpSp>
      <p:grpSp>
        <p:nvGrpSpPr>
          <p:cNvPr id="10" name="组合 9"/>
          <p:cNvGrpSpPr/>
          <p:nvPr/>
        </p:nvGrpSpPr>
        <p:grpSpPr>
          <a:xfrm>
            <a:off x="425302" y="-41193"/>
            <a:ext cx="11622175" cy="2352931"/>
            <a:chOff x="425302" y="-41193"/>
            <a:chExt cx="11622175" cy="2352931"/>
          </a:xfrm>
        </p:grpSpPr>
        <p:sp>
          <p:nvSpPr>
            <p:cNvPr id="829" name="TextBox 49"/>
            <p:cNvSpPr txBox="1"/>
            <p:nvPr/>
          </p:nvSpPr>
          <p:spPr>
            <a:xfrm>
              <a:off x="425302" y="284915"/>
              <a:ext cx="11622175" cy="646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Втора генерация </a:t>
              </a:r>
              <a:r>
                <a:rPr kumimoji="0" lang="en-US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IP </a:t>
              </a: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видеодомофони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830" name="图片 829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51190" y="-41193"/>
              <a:ext cx="2562419" cy="1278554"/>
            </a:xfrm>
            <a:prstGeom prst="rect">
              <a:avLst/>
            </a:prstGeom>
          </p:spPr>
        </p:pic>
        <p:sp>
          <p:nvSpPr>
            <p:cNvPr id="831" name="矩形 830"/>
            <p:cNvSpPr/>
            <p:nvPr/>
          </p:nvSpPr>
          <p:spPr>
            <a:xfrm>
              <a:off x="606856" y="892830"/>
              <a:ext cx="3870321" cy="461391"/>
            </a:xfrm>
            <a:prstGeom prst="rect">
              <a:avLst/>
            </a:prstGeom>
            <a:noFill/>
          </p:spPr>
          <p:txBody>
            <a:bodyPr wrap="square" lIns="91386" tIns="45692" rIns="91386" bIns="45692">
              <a:spAutoFit/>
            </a:bodyPr>
            <a:lstStyle/>
            <a:p>
              <a:pPr marL="0" marR="0" lvl="0" indent="0" algn="ctr" defTabSz="10882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IP </a:t>
              </a:r>
              <a:r>
                <a:rPr lang="bg-BG" altLang="zh-CN" sz="2400" b="1" dirty="0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топология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833" name="图片 832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633209" y="961239"/>
              <a:ext cx="430025" cy="34663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1" cstate="screen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0" b="100000" l="0" r="100000">
                          <a14:foregroundMark x1="36202" y1="64696" x2="67213" y2="65372"/>
                          <a14:foregroundMark x1="49454" y1="78209" x2="99044" y2="78885"/>
                          <a14:foregroundMark x1="62432" y1="93919" x2="64891" y2="97635"/>
                          <a14:foregroundMark x1="35246" y1="97804" x2="38115" y2="93919"/>
                          <a14:backgroundMark x1="99590" y1="85642" x2="99863" y2="7331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36122" y="1650753"/>
              <a:ext cx="817299" cy="6609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807363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nline Media 6" title="Configuration of 2nd Generation IP Video Intercom System">
            <a:hlinkClick r:id="" action="ppaction://media"/>
            <a:extLst>
              <a:ext uri="{FF2B5EF4-FFF2-40B4-BE49-F238E27FC236}">
                <a16:creationId xmlns:a16="http://schemas.microsoft.com/office/drawing/2014/main" xmlns="" id="{5A189135-B532-4726-B302-7201831F031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969335" y="743643"/>
            <a:ext cx="10253330" cy="5767498"/>
          </a:xfrm>
          <a:prstGeom prst="rect">
            <a:avLst/>
          </a:prstGeom>
        </p:spPr>
      </p:pic>
      <p:sp>
        <p:nvSpPr>
          <p:cNvPr id="8" name="任意多边形 22">
            <a:extLst>
              <a:ext uri="{FF2B5EF4-FFF2-40B4-BE49-F238E27FC236}">
                <a16:creationId xmlns:a16="http://schemas.microsoft.com/office/drawing/2014/main" xmlns="" id="{27324483-7FCB-4E2F-B968-0C080E89E321}"/>
              </a:ext>
            </a:extLst>
          </p:cNvPr>
          <p:cNvSpPr/>
          <p:nvPr/>
        </p:nvSpPr>
        <p:spPr>
          <a:xfrm>
            <a:off x="736375" y="634326"/>
            <a:ext cx="10725523" cy="5876816"/>
          </a:xfrm>
          <a:custGeom>
            <a:avLst/>
            <a:gdLst>
              <a:gd name="connsiteX0" fmla="*/ 395216 w 8718895"/>
              <a:gd name="connsiteY0" fmla="*/ 200131 h 5620262"/>
              <a:gd name="connsiteX1" fmla="*/ 208601 w 8718895"/>
              <a:gd name="connsiteY1" fmla="*/ 386746 h 5620262"/>
              <a:gd name="connsiteX2" fmla="*/ 208601 w 8718895"/>
              <a:gd name="connsiteY2" fmla="*/ 5233516 h 5620262"/>
              <a:gd name="connsiteX3" fmla="*/ 395216 w 8718895"/>
              <a:gd name="connsiteY3" fmla="*/ 5420131 h 5620262"/>
              <a:gd name="connsiteX4" fmla="*/ 8323678 w 8718895"/>
              <a:gd name="connsiteY4" fmla="*/ 5420131 h 5620262"/>
              <a:gd name="connsiteX5" fmla="*/ 8510293 w 8718895"/>
              <a:gd name="connsiteY5" fmla="*/ 5233516 h 5620262"/>
              <a:gd name="connsiteX6" fmla="*/ 8510293 w 8718895"/>
              <a:gd name="connsiteY6" fmla="*/ 386746 h 5620262"/>
              <a:gd name="connsiteX7" fmla="*/ 8323678 w 8718895"/>
              <a:gd name="connsiteY7" fmla="*/ 200131 h 5620262"/>
              <a:gd name="connsiteX8" fmla="*/ 326031 w 8718895"/>
              <a:gd name="connsiteY8" fmla="*/ 0 h 5620262"/>
              <a:gd name="connsiteX9" fmla="*/ 8392864 w 8718895"/>
              <a:gd name="connsiteY9" fmla="*/ 0 h 5620262"/>
              <a:gd name="connsiteX10" fmla="*/ 8718895 w 8718895"/>
              <a:gd name="connsiteY10" fmla="*/ 326031 h 5620262"/>
              <a:gd name="connsiteX11" fmla="*/ 8718895 w 8718895"/>
              <a:gd name="connsiteY11" fmla="*/ 5294231 h 5620262"/>
              <a:gd name="connsiteX12" fmla="*/ 8392864 w 8718895"/>
              <a:gd name="connsiteY12" fmla="*/ 5620262 h 5620262"/>
              <a:gd name="connsiteX13" fmla="*/ 326031 w 8718895"/>
              <a:gd name="connsiteY13" fmla="*/ 5620262 h 5620262"/>
              <a:gd name="connsiteX14" fmla="*/ 0 w 8718895"/>
              <a:gd name="connsiteY14" fmla="*/ 5294231 h 5620262"/>
              <a:gd name="connsiteX15" fmla="*/ 0 w 8718895"/>
              <a:gd name="connsiteY15" fmla="*/ 326031 h 5620262"/>
              <a:gd name="connsiteX16" fmla="*/ 326031 w 8718895"/>
              <a:gd name="connsiteY16" fmla="*/ 0 h 5620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718895" h="5620262">
                <a:moveTo>
                  <a:pt x="395216" y="200131"/>
                </a:moveTo>
                <a:cubicBezTo>
                  <a:pt x="292151" y="200131"/>
                  <a:pt x="208601" y="283681"/>
                  <a:pt x="208601" y="386746"/>
                </a:cubicBezTo>
                <a:lnTo>
                  <a:pt x="208601" y="5233516"/>
                </a:lnTo>
                <a:cubicBezTo>
                  <a:pt x="208601" y="5336581"/>
                  <a:pt x="292151" y="5420131"/>
                  <a:pt x="395216" y="5420131"/>
                </a:cubicBezTo>
                <a:lnTo>
                  <a:pt x="8323678" y="5420131"/>
                </a:lnTo>
                <a:cubicBezTo>
                  <a:pt x="8426743" y="5420131"/>
                  <a:pt x="8510293" y="5336581"/>
                  <a:pt x="8510293" y="5233516"/>
                </a:cubicBezTo>
                <a:lnTo>
                  <a:pt x="8510293" y="386746"/>
                </a:lnTo>
                <a:cubicBezTo>
                  <a:pt x="8510293" y="283681"/>
                  <a:pt x="8426743" y="200131"/>
                  <a:pt x="8323678" y="200131"/>
                </a:cubicBezTo>
                <a:close/>
                <a:moveTo>
                  <a:pt x="326031" y="0"/>
                </a:moveTo>
                <a:lnTo>
                  <a:pt x="8392864" y="0"/>
                </a:lnTo>
                <a:cubicBezTo>
                  <a:pt x="8572926" y="0"/>
                  <a:pt x="8718895" y="145969"/>
                  <a:pt x="8718895" y="326031"/>
                </a:cubicBezTo>
                <a:lnTo>
                  <a:pt x="8718895" y="5294231"/>
                </a:lnTo>
                <a:cubicBezTo>
                  <a:pt x="8718895" y="5474293"/>
                  <a:pt x="8572926" y="5620262"/>
                  <a:pt x="8392864" y="5620262"/>
                </a:cubicBezTo>
                <a:lnTo>
                  <a:pt x="326031" y="5620262"/>
                </a:lnTo>
                <a:cubicBezTo>
                  <a:pt x="145969" y="5620262"/>
                  <a:pt x="0" y="5474293"/>
                  <a:pt x="0" y="5294231"/>
                </a:cubicBezTo>
                <a:lnTo>
                  <a:pt x="0" y="326031"/>
                </a:lnTo>
                <a:cubicBezTo>
                  <a:pt x="0" y="145969"/>
                  <a:pt x="145969" y="0"/>
                  <a:pt x="326031" y="0"/>
                </a:cubicBezTo>
                <a:close/>
              </a:path>
            </a:pathLst>
          </a:custGeom>
          <a:solidFill>
            <a:srgbClr val="F6F7F9"/>
          </a:solidFill>
          <a:ln>
            <a:solidFill>
              <a:srgbClr val="D2D2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文本框 9"/>
          <p:cNvSpPr txBox="1"/>
          <p:nvPr/>
        </p:nvSpPr>
        <p:spPr>
          <a:xfrm>
            <a:off x="135492" y="6393478"/>
            <a:ext cx="1096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6000F"/>
                </a:solidFill>
                <a:effectLst/>
                <a:uLnTx/>
                <a:uFillTx/>
                <a:latin typeface="TSTAR PRO" panose="02000806030000020004"/>
                <a:ea typeface="等线" panose="02010600030101010101" pitchFamily="2" charset="-122"/>
                <a:cs typeface="Arial" panose="020B0604020202020204" pitchFamily="34" charset="0"/>
              </a:rPr>
              <a:t>www.sectron.com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STAR PRO" panose="02000806030000020004"/>
              <a:ea typeface="等线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88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7"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grpSp>
        <p:nvGrpSpPr>
          <p:cNvPr id="835" name="组合 834"/>
          <p:cNvGrpSpPr/>
          <p:nvPr/>
        </p:nvGrpSpPr>
        <p:grpSpPr>
          <a:xfrm>
            <a:off x="855490" y="5782224"/>
            <a:ext cx="10638010" cy="830997"/>
            <a:chOff x="1130127" y="5814007"/>
            <a:chExt cx="10259356" cy="830997"/>
          </a:xfrm>
        </p:grpSpPr>
        <p:sp>
          <p:nvSpPr>
            <p:cNvPr id="836" name="矩形 835"/>
            <p:cNvSpPr/>
            <p:nvPr/>
          </p:nvSpPr>
          <p:spPr>
            <a:xfrm>
              <a:off x="1130127" y="5926076"/>
              <a:ext cx="10188037" cy="647922"/>
            </a:xfrm>
            <a:prstGeom prst="rect">
              <a:avLst/>
            </a:prstGeom>
            <a:solidFill>
              <a:srgbClr val="D6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0882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37" name="TextBox 171"/>
            <p:cNvSpPr txBox="1"/>
            <p:nvPr/>
          </p:nvSpPr>
          <p:spPr>
            <a:xfrm>
              <a:off x="1130127" y="5814007"/>
              <a:ext cx="102593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36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Съществуващото двужилно окабеляване се използва за постигане на пълна </a:t>
              </a: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IP </a:t>
              </a:r>
              <a:r>
                <a:rPr kumimoji="0" lang="bg-BG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функционалност.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2867" y="1570"/>
            <a:ext cx="11577774" cy="1343446"/>
            <a:chOff x="432867" y="1570"/>
            <a:chExt cx="11577774" cy="1343446"/>
          </a:xfrm>
        </p:grpSpPr>
        <p:sp>
          <p:nvSpPr>
            <p:cNvPr id="829" name="TextBox 49"/>
            <p:cNvSpPr txBox="1"/>
            <p:nvPr/>
          </p:nvSpPr>
          <p:spPr>
            <a:xfrm>
              <a:off x="432867" y="274282"/>
              <a:ext cx="10976647" cy="646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lvl="0" defTabSz="914217">
                <a:defRPr/>
              </a:pPr>
              <a:r>
                <a:rPr lang="bg-BG" altLang="zh-CN" sz="3598" dirty="0">
                  <a:solidFill>
                    <a:prstClr val="white"/>
                  </a:solidFill>
                </a:rPr>
                <a:t>Втора генерация </a:t>
              </a:r>
              <a:r>
                <a:rPr lang="en-US" altLang="zh-CN" sz="3598" dirty="0">
                  <a:solidFill>
                    <a:prstClr val="white"/>
                  </a:solidFill>
                </a:rPr>
                <a:t>IP </a:t>
              </a:r>
              <a:r>
                <a:rPr lang="bg-BG" altLang="zh-CN" sz="3598" dirty="0">
                  <a:solidFill>
                    <a:prstClr val="white"/>
                  </a:solidFill>
                </a:rPr>
                <a:t>видеодомофони</a:t>
              </a:r>
              <a:endParaRPr lang="zh-CN" altLang="en-US" sz="3598" dirty="0">
                <a:solidFill>
                  <a:prstClr val="white"/>
                </a:solidFill>
              </a:endParaRPr>
            </a:p>
          </p:txBody>
        </p:sp>
        <p:sp>
          <p:nvSpPr>
            <p:cNvPr id="831" name="矩形 830"/>
            <p:cNvSpPr/>
            <p:nvPr/>
          </p:nvSpPr>
          <p:spPr>
            <a:xfrm>
              <a:off x="535028" y="883408"/>
              <a:ext cx="4996477" cy="461608"/>
            </a:xfrm>
            <a:prstGeom prst="rect">
              <a:avLst/>
            </a:prstGeom>
            <a:noFill/>
          </p:spPr>
          <p:txBody>
            <a:bodyPr wrap="square" lIns="91386" tIns="45692" rIns="91386" bIns="45692">
              <a:spAutoFit/>
            </a:bodyPr>
            <a:lstStyle/>
            <a:p>
              <a:pPr marL="0" marR="0" lvl="0" indent="0" algn="ctr" defTabSz="10882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bg-BG" altLang="zh-CN" sz="2400" b="1" dirty="0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Двужилна топология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131" name="图片 1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4945" y="885781"/>
              <a:ext cx="345600" cy="451508"/>
            </a:xfrm>
            <a:prstGeom prst="rect">
              <a:avLst/>
            </a:prstGeom>
          </p:spPr>
        </p:pic>
        <p:pic>
          <p:nvPicPr>
            <p:cNvPr id="202" name="图片 201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49149" y="1570"/>
              <a:ext cx="2561492" cy="1232717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1463124" y="1530917"/>
            <a:ext cx="9531637" cy="4200193"/>
            <a:chOff x="1539324" y="1530917"/>
            <a:chExt cx="9531637" cy="4200193"/>
          </a:xfrm>
        </p:grpSpPr>
        <p:grpSp>
          <p:nvGrpSpPr>
            <p:cNvPr id="4" name="组合 3"/>
            <p:cNvGrpSpPr/>
            <p:nvPr/>
          </p:nvGrpSpPr>
          <p:grpSpPr>
            <a:xfrm>
              <a:off x="1539324" y="1530917"/>
              <a:ext cx="9531637" cy="4200193"/>
              <a:chOff x="1539324" y="1530917"/>
              <a:chExt cx="9531637" cy="4200193"/>
            </a:xfrm>
          </p:grpSpPr>
          <p:cxnSp>
            <p:nvCxnSpPr>
              <p:cNvPr id="641" name="直接连接符 640"/>
              <p:cNvCxnSpPr/>
              <p:nvPr/>
            </p:nvCxnSpPr>
            <p:spPr bwMode="auto">
              <a:xfrm>
                <a:off x="7439571" y="2973408"/>
                <a:ext cx="0" cy="2138272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直接连接符 641"/>
              <p:cNvCxnSpPr/>
              <p:nvPr/>
            </p:nvCxnSpPr>
            <p:spPr bwMode="auto">
              <a:xfrm>
                <a:off x="6888163" y="3975142"/>
                <a:ext cx="1486832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直接连接符 642"/>
              <p:cNvCxnSpPr/>
              <p:nvPr/>
            </p:nvCxnSpPr>
            <p:spPr bwMode="auto">
              <a:xfrm flipV="1">
                <a:off x="8559298" y="3013205"/>
                <a:ext cx="0" cy="835810"/>
              </a:xfrm>
              <a:prstGeom prst="line">
                <a:avLst/>
              </a:prstGeom>
              <a:ln w="25400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4" name="直接连接符 643"/>
              <p:cNvCxnSpPr/>
              <p:nvPr/>
            </p:nvCxnSpPr>
            <p:spPr bwMode="auto">
              <a:xfrm>
                <a:off x="6881587" y="2978975"/>
                <a:ext cx="557985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6" name="直接连接符 645"/>
              <p:cNvCxnSpPr/>
              <p:nvPr/>
            </p:nvCxnSpPr>
            <p:spPr bwMode="auto">
              <a:xfrm>
                <a:off x="3507719" y="2144622"/>
                <a:ext cx="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7" name="直接连接符 646"/>
              <p:cNvCxnSpPr/>
              <p:nvPr/>
            </p:nvCxnSpPr>
            <p:spPr bwMode="auto">
              <a:xfrm>
                <a:off x="2557906" y="2439105"/>
                <a:ext cx="0" cy="3226969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8" name="直接连接符 647"/>
              <p:cNvCxnSpPr/>
              <p:nvPr/>
            </p:nvCxnSpPr>
            <p:spPr bwMode="auto">
              <a:xfrm>
                <a:off x="5697343" y="2439105"/>
                <a:ext cx="0" cy="3226969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9" name="直接连接符 648"/>
              <p:cNvCxnSpPr/>
              <p:nvPr/>
            </p:nvCxnSpPr>
            <p:spPr bwMode="auto">
              <a:xfrm>
                <a:off x="2557906" y="4555131"/>
                <a:ext cx="3139437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0" name="直接连接符 649"/>
              <p:cNvCxnSpPr/>
              <p:nvPr/>
            </p:nvCxnSpPr>
            <p:spPr bwMode="auto">
              <a:xfrm>
                <a:off x="2553406" y="5666074"/>
                <a:ext cx="3139437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直接连接符 651"/>
              <p:cNvCxnSpPr/>
              <p:nvPr/>
            </p:nvCxnSpPr>
            <p:spPr bwMode="auto">
              <a:xfrm>
                <a:off x="4164851" y="1530919"/>
                <a:ext cx="1619491" cy="689533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3" name="直接连接符 652"/>
              <p:cNvCxnSpPr/>
              <p:nvPr/>
            </p:nvCxnSpPr>
            <p:spPr bwMode="auto">
              <a:xfrm flipH="1">
                <a:off x="2355324" y="2206024"/>
                <a:ext cx="135056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直接连接符 653"/>
              <p:cNvCxnSpPr/>
              <p:nvPr/>
            </p:nvCxnSpPr>
            <p:spPr bwMode="auto">
              <a:xfrm flipH="1">
                <a:off x="5784345" y="2220452"/>
                <a:ext cx="14789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5" name="直接连接符 654"/>
              <p:cNvCxnSpPr/>
              <p:nvPr/>
            </p:nvCxnSpPr>
            <p:spPr bwMode="auto">
              <a:xfrm>
                <a:off x="2355324" y="2206025"/>
                <a:ext cx="0" cy="233679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6" name="直接连接符 655"/>
              <p:cNvCxnSpPr/>
              <p:nvPr/>
            </p:nvCxnSpPr>
            <p:spPr bwMode="auto">
              <a:xfrm>
                <a:off x="2355324" y="2439704"/>
                <a:ext cx="33764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直接连接符 656"/>
              <p:cNvCxnSpPr/>
              <p:nvPr/>
            </p:nvCxnSpPr>
            <p:spPr bwMode="auto">
              <a:xfrm>
                <a:off x="5932235" y="2220452"/>
                <a:ext cx="0" cy="219253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8" name="直接连接符 657"/>
              <p:cNvCxnSpPr/>
              <p:nvPr/>
            </p:nvCxnSpPr>
            <p:spPr bwMode="auto">
              <a:xfrm>
                <a:off x="5594596" y="2439704"/>
                <a:ext cx="33764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9" name="直接连接符 658"/>
              <p:cNvCxnSpPr/>
              <p:nvPr/>
            </p:nvCxnSpPr>
            <p:spPr bwMode="auto">
              <a:xfrm>
                <a:off x="2697125" y="2439704"/>
                <a:ext cx="2897469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直接连接符 659"/>
              <p:cNvCxnSpPr/>
              <p:nvPr/>
            </p:nvCxnSpPr>
            <p:spPr bwMode="auto">
              <a:xfrm flipV="1">
                <a:off x="2490381" y="1530917"/>
                <a:ext cx="1674471" cy="67510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1" name="TextBox 93"/>
              <p:cNvSpPr txBox="1"/>
              <p:nvPr/>
            </p:nvSpPr>
            <p:spPr>
              <a:xfrm>
                <a:off x="3733195" y="1967490"/>
                <a:ext cx="822550" cy="307720"/>
              </a:xfrm>
              <a:prstGeom prst="rect">
                <a:avLst/>
              </a:prstGeom>
              <a:noFill/>
            </p:spPr>
            <p:txBody>
              <a:bodyPr wrap="none" lIns="91385" tIns="45692" rIns="91385" bIns="4569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Open Sans Light" panose="020B0306030504020204" pitchFamily="34" charset="0"/>
                    <a:cs typeface="Arial" panose="020B0604020202020204" pitchFamily="34" charset="0"/>
                  </a:rPr>
                  <a:t>Building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662" name="直接连接符 661"/>
              <p:cNvCxnSpPr/>
              <p:nvPr/>
            </p:nvCxnSpPr>
            <p:spPr bwMode="auto">
              <a:xfrm flipV="1">
                <a:off x="8559298" y="3903652"/>
                <a:ext cx="0" cy="790632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3" name="直接连接符 662"/>
              <p:cNvCxnSpPr/>
              <p:nvPr/>
            </p:nvCxnSpPr>
            <p:spPr bwMode="auto">
              <a:xfrm>
                <a:off x="6881587" y="5109803"/>
                <a:ext cx="557985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4" name="文本框 10"/>
              <p:cNvSpPr txBox="1"/>
              <p:nvPr/>
            </p:nvSpPr>
            <p:spPr>
              <a:xfrm>
                <a:off x="7624345" y="5477237"/>
                <a:ext cx="2013856" cy="253873"/>
              </a:xfrm>
              <a:prstGeom prst="rect">
                <a:avLst/>
              </a:prstGeom>
              <a:noFill/>
            </p:spPr>
            <p:txBody>
              <a:bodyPr wrap="square" lIns="68539" tIns="34269" rIns="68539" bIns="34269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Modular Door station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665" name="组合 664"/>
              <p:cNvGrpSpPr/>
              <p:nvPr/>
            </p:nvGrpSpPr>
            <p:grpSpPr>
              <a:xfrm>
                <a:off x="9542444" y="5117869"/>
                <a:ext cx="1528517" cy="512789"/>
                <a:chOff x="7213420" y="4080615"/>
                <a:chExt cx="1433876" cy="664789"/>
              </a:xfrm>
            </p:grpSpPr>
            <p:sp>
              <p:nvSpPr>
                <p:cNvPr id="666" name="TextBox 184"/>
                <p:cNvSpPr txBox="1"/>
                <p:nvPr/>
              </p:nvSpPr>
              <p:spPr>
                <a:xfrm>
                  <a:off x="7897403" y="4080615"/>
                  <a:ext cx="749893" cy="359032"/>
                </a:xfrm>
                <a:prstGeom prst="rect">
                  <a:avLst/>
                </a:prstGeom>
                <a:noFill/>
              </p:spPr>
              <p:txBody>
                <a:bodyPr wrap="square" lIns="91385" tIns="45692" rIns="91385" bIns="45692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Open Sans Light" panose="020B0306030504020204" pitchFamily="34" charset="0"/>
                      <a:cs typeface="Arial" panose="020B0604020202020204" pitchFamily="34" charset="0"/>
                    </a:rPr>
                    <a:t>UTP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67" name="TextBox 185"/>
                <p:cNvSpPr txBox="1"/>
                <p:nvPr/>
              </p:nvSpPr>
              <p:spPr>
                <a:xfrm>
                  <a:off x="7895252" y="4386372"/>
                  <a:ext cx="749893" cy="359032"/>
                </a:xfrm>
                <a:prstGeom prst="rect">
                  <a:avLst/>
                </a:prstGeom>
                <a:noFill/>
              </p:spPr>
              <p:txBody>
                <a:bodyPr wrap="square" lIns="91385" tIns="45692" rIns="91385" bIns="45692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Open Sans Light" panose="020B0306030504020204" pitchFamily="34" charset="0"/>
                      <a:cs typeface="Arial" panose="020B0604020202020204" pitchFamily="34" charset="0"/>
                    </a:rPr>
                    <a:t>RVV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669" name="直接连接符 668"/>
                <p:cNvCxnSpPr/>
                <p:nvPr/>
              </p:nvCxnSpPr>
              <p:spPr bwMode="auto">
                <a:xfrm>
                  <a:off x="7213420" y="4535250"/>
                  <a:ext cx="602321" cy="3693"/>
                </a:xfrm>
                <a:prstGeom prst="line">
                  <a:avLst/>
                </a:prstGeom>
                <a:ln w="25400">
                  <a:solidFill>
                    <a:schemeClr val="bg1">
                      <a:lumMod val="8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0" name="直接连接符 669"/>
                <p:cNvCxnSpPr/>
                <p:nvPr/>
              </p:nvCxnSpPr>
              <p:spPr bwMode="auto">
                <a:xfrm>
                  <a:off x="7213420" y="4220822"/>
                  <a:ext cx="602321" cy="0"/>
                </a:xfrm>
                <a:prstGeom prst="line">
                  <a:avLst/>
                </a:prstGeom>
                <a:ln w="25400">
                  <a:solidFill>
                    <a:schemeClr val="accent5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71" name="文本框 10"/>
              <p:cNvSpPr txBox="1"/>
              <p:nvPr/>
            </p:nvSpPr>
            <p:spPr>
              <a:xfrm>
                <a:off x="8114351" y="3143301"/>
                <a:ext cx="936265" cy="253873"/>
              </a:xfrm>
              <a:prstGeom prst="rect">
                <a:avLst/>
              </a:prstGeom>
              <a:noFill/>
            </p:spPr>
            <p:txBody>
              <a:bodyPr wrap="square" lIns="68539" tIns="34269" rIns="68539" bIns="34269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LAN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680" name="直接连接符 679"/>
              <p:cNvCxnSpPr/>
              <p:nvPr/>
            </p:nvCxnSpPr>
            <p:spPr bwMode="auto">
              <a:xfrm>
                <a:off x="8558606" y="2706326"/>
                <a:ext cx="0" cy="348199"/>
              </a:xfrm>
              <a:prstGeom prst="line">
                <a:avLst/>
              </a:prstGeom>
              <a:ln w="25400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1" name="直接连接符 680"/>
              <p:cNvCxnSpPr/>
              <p:nvPr/>
            </p:nvCxnSpPr>
            <p:spPr bwMode="auto">
              <a:xfrm>
                <a:off x="7856265" y="2706324"/>
                <a:ext cx="1359675" cy="0"/>
              </a:xfrm>
              <a:prstGeom prst="line">
                <a:avLst/>
              </a:prstGeom>
              <a:ln w="25400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2" name="直接连接符 681"/>
              <p:cNvCxnSpPr/>
              <p:nvPr/>
            </p:nvCxnSpPr>
            <p:spPr bwMode="auto">
              <a:xfrm>
                <a:off x="7875568" y="2479054"/>
                <a:ext cx="0" cy="227271"/>
              </a:xfrm>
              <a:prstGeom prst="line">
                <a:avLst/>
              </a:prstGeom>
              <a:ln w="25400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3" name="直接连接符 682"/>
              <p:cNvCxnSpPr/>
              <p:nvPr/>
            </p:nvCxnSpPr>
            <p:spPr bwMode="auto">
              <a:xfrm>
                <a:off x="9215940" y="2479053"/>
                <a:ext cx="0" cy="227271"/>
              </a:xfrm>
              <a:prstGeom prst="line">
                <a:avLst/>
              </a:prstGeom>
              <a:ln w="25400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6" name="组合 15"/>
              <p:cNvGrpSpPr/>
              <p:nvPr/>
            </p:nvGrpSpPr>
            <p:grpSpPr>
              <a:xfrm>
                <a:off x="9577858" y="2875621"/>
                <a:ext cx="1152037" cy="1450442"/>
                <a:chOff x="9553474" y="3015930"/>
                <a:chExt cx="1299666" cy="1686281"/>
              </a:xfrm>
            </p:grpSpPr>
            <p:cxnSp>
              <p:nvCxnSpPr>
                <p:cNvPr id="673" name="直接连接符 672"/>
                <p:cNvCxnSpPr/>
                <p:nvPr/>
              </p:nvCxnSpPr>
              <p:spPr bwMode="auto">
                <a:xfrm>
                  <a:off x="9553474" y="3015930"/>
                  <a:ext cx="1" cy="948911"/>
                </a:xfrm>
                <a:prstGeom prst="line">
                  <a:avLst/>
                </a:prstGeom>
                <a:ln w="25400">
                  <a:solidFill>
                    <a:schemeClr val="accent5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5" name="直接连接符 674"/>
                <p:cNvCxnSpPr/>
                <p:nvPr/>
              </p:nvCxnSpPr>
              <p:spPr bwMode="auto">
                <a:xfrm>
                  <a:off x="9561279" y="3023132"/>
                  <a:ext cx="517020" cy="0"/>
                </a:xfrm>
                <a:prstGeom prst="line">
                  <a:avLst/>
                </a:prstGeom>
                <a:ln w="25400">
                  <a:solidFill>
                    <a:schemeClr val="accent5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6" name="直接连接符 675"/>
                <p:cNvCxnSpPr/>
                <p:nvPr/>
              </p:nvCxnSpPr>
              <p:spPr bwMode="auto">
                <a:xfrm>
                  <a:off x="9553474" y="3964841"/>
                  <a:ext cx="517021" cy="0"/>
                </a:xfrm>
                <a:prstGeom prst="line">
                  <a:avLst/>
                </a:prstGeom>
                <a:ln w="25400">
                  <a:solidFill>
                    <a:schemeClr val="accent5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4" name="矩形 683"/>
                <p:cNvSpPr/>
                <p:nvPr/>
              </p:nvSpPr>
              <p:spPr>
                <a:xfrm>
                  <a:off x="9819788" y="4380239"/>
                  <a:ext cx="1033352" cy="321972"/>
                </a:xfrm>
                <a:prstGeom prst="rect">
                  <a:avLst/>
                </a:prstGeom>
              </p:spPr>
              <p:txBody>
                <a:bodyPr wrap="none" lIns="91385" tIns="45692" rIns="91385" bIns="45692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Open Sans Light" panose="020B0306030504020204" pitchFamily="34" charset="0"/>
                      <a:cs typeface="Arial" panose="020B0604020202020204" pitchFamily="34" charset="0"/>
                    </a:rPr>
                    <a:t>IP Camera</a:t>
                  </a:r>
                  <a:endPara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687" name="TextBox 117"/>
              <p:cNvSpPr txBox="1"/>
              <p:nvPr/>
            </p:nvSpPr>
            <p:spPr>
              <a:xfrm>
                <a:off x="6970719" y="2285469"/>
                <a:ext cx="1733156" cy="276942"/>
              </a:xfrm>
              <a:prstGeom prst="rect">
                <a:avLst/>
              </a:prstGeom>
              <a:noFill/>
            </p:spPr>
            <p:txBody>
              <a:bodyPr wrap="square" lIns="91385" tIns="45692" rIns="91385" bIns="4569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Open Sans Light" panose="020B0306030504020204" pitchFamily="34" charset="0"/>
                    <a:cs typeface="Arial" panose="020B0604020202020204" pitchFamily="34" charset="0"/>
                  </a:rPr>
                  <a:t>Management software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88" name="TextBox 118"/>
              <p:cNvSpPr txBox="1"/>
              <p:nvPr/>
            </p:nvSpPr>
            <p:spPr>
              <a:xfrm>
                <a:off x="8631274" y="2282238"/>
                <a:ext cx="1755744" cy="276942"/>
              </a:xfrm>
              <a:prstGeom prst="rect">
                <a:avLst/>
              </a:prstGeom>
              <a:noFill/>
            </p:spPr>
            <p:txBody>
              <a:bodyPr wrap="square" lIns="91385" tIns="45692" rIns="91385" bIns="4569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Open Sans Light" panose="020B0306030504020204" pitchFamily="34" charset="0"/>
                    <a:cs typeface="Arial" panose="020B0604020202020204" pitchFamily="34" charset="0"/>
                  </a:rPr>
                  <a:t>Master Station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702" name="直接连接符 701"/>
              <p:cNvCxnSpPr/>
              <p:nvPr/>
            </p:nvCxnSpPr>
            <p:spPr bwMode="auto">
              <a:xfrm flipH="1">
                <a:off x="7965791" y="4521626"/>
                <a:ext cx="409204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3" name="直接连接符 702"/>
              <p:cNvCxnSpPr/>
              <p:nvPr/>
            </p:nvCxnSpPr>
            <p:spPr bwMode="auto">
              <a:xfrm flipH="1">
                <a:off x="7992424" y="4782154"/>
                <a:ext cx="421968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8" name="直接连接符 707"/>
              <p:cNvCxnSpPr/>
              <p:nvPr/>
            </p:nvCxnSpPr>
            <p:spPr bwMode="auto">
              <a:xfrm>
                <a:off x="4650864" y="2439105"/>
                <a:ext cx="0" cy="3226969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9" name="直接连接符 708"/>
              <p:cNvCxnSpPr/>
              <p:nvPr/>
            </p:nvCxnSpPr>
            <p:spPr bwMode="auto">
              <a:xfrm>
                <a:off x="5192147" y="5347915"/>
                <a:ext cx="1382261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0" name="直接连接符 709"/>
              <p:cNvCxnSpPr/>
              <p:nvPr/>
            </p:nvCxnSpPr>
            <p:spPr bwMode="auto">
              <a:xfrm>
                <a:off x="3124974" y="5562642"/>
                <a:ext cx="3579048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1" name="直接连接符 710"/>
              <p:cNvCxnSpPr/>
              <p:nvPr/>
            </p:nvCxnSpPr>
            <p:spPr bwMode="auto">
              <a:xfrm>
                <a:off x="4123125" y="5451605"/>
                <a:ext cx="2522669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2" name="直接连接符 711"/>
              <p:cNvCxnSpPr/>
              <p:nvPr/>
            </p:nvCxnSpPr>
            <p:spPr bwMode="auto">
              <a:xfrm>
                <a:off x="6704022" y="5173865"/>
                <a:ext cx="0" cy="390005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3" name="直接连接符 712"/>
              <p:cNvCxnSpPr/>
              <p:nvPr/>
            </p:nvCxnSpPr>
            <p:spPr bwMode="auto">
              <a:xfrm>
                <a:off x="6646277" y="5173865"/>
                <a:ext cx="0" cy="280604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4" name="直接连接符 713"/>
              <p:cNvCxnSpPr/>
              <p:nvPr/>
            </p:nvCxnSpPr>
            <p:spPr bwMode="auto">
              <a:xfrm>
                <a:off x="6572013" y="5173866"/>
                <a:ext cx="0" cy="17405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5" name="直接连接符 714"/>
              <p:cNvCxnSpPr/>
              <p:nvPr/>
            </p:nvCxnSpPr>
            <p:spPr bwMode="auto">
              <a:xfrm>
                <a:off x="5197086" y="5173866"/>
                <a:ext cx="0" cy="17405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6" name="直接连接符 715"/>
              <p:cNvCxnSpPr/>
              <p:nvPr/>
            </p:nvCxnSpPr>
            <p:spPr bwMode="auto">
              <a:xfrm>
                <a:off x="4123125" y="5173865"/>
                <a:ext cx="0" cy="280604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7" name="直接连接符 716"/>
              <p:cNvCxnSpPr/>
              <p:nvPr/>
            </p:nvCxnSpPr>
            <p:spPr bwMode="auto">
              <a:xfrm>
                <a:off x="3131951" y="5173865"/>
                <a:ext cx="0" cy="390005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8" name="直接连接符 717"/>
              <p:cNvCxnSpPr/>
              <p:nvPr/>
            </p:nvCxnSpPr>
            <p:spPr bwMode="auto">
              <a:xfrm>
                <a:off x="5192147" y="4244966"/>
                <a:ext cx="1382261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9" name="直接连接符 718"/>
              <p:cNvCxnSpPr/>
              <p:nvPr/>
            </p:nvCxnSpPr>
            <p:spPr bwMode="auto">
              <a:xfrm>
                <a:off x="3124974" y="4459692"/>
                <a:ext cx="3579048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0" name="直接连接符 719"/>
              <p:cNvCxnSpPr/>
              <p:nvPr/>
            </p:nvCxnSpPr>
            <p:spPr bwMode="auto">
              <a:xfrm>
                <a:off x="4123125" y="4348656"/>
                <a:ext cx="2522669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1" name="直接连接符 720"/>
              <p:cNvCxnSpPr/>
              <p:nvPr/>
            </p:nvCxnSpPr>
            <p:spPr bwMode="auto">
              <a:xfrm>
                <a:off x="6704022" y="4070916"/>
                <a:ext cx="0" cy="390005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2" name="直接连接符 721"/>
              <p:cNvCxnSpPr/>
              <p:nvPr/>
            </p:nvCxnSpPr>
            <p:spPr bwMode="auto">
              <a:xfrm>
                <a:off x="6646277" y="4070916"/>
                <a:ext cx="0" cy="280604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3" name="直接连接符 722"/>
              <p:cNvCxnSpPr/>
              <p:nvPr/>
            </p:nvCxnSpPr>
            <p:spPr bwMode="auto">
              <a:xfrm>
                <a:off x="6572013" y="4070917"/>
                <a:ext cx="0" cy="17405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4" name="直接连接符 723"/>
              <p:cNvCxnSpPr/>
              <p:nvPr/>
            </p:nvCxnSpPr>
            <p:spPr bwMode="auto">
              <a:xfrm>
                <a:off x="5197086" y="4070917"/>
                <a:ext cx="0" cy="17405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5" name="直接连接符 724"/>
              <p:cNvCxnSpPr/>
              <p:nvPr/>
            </p:nvCxnSpPr>
            <p:spPr bwMode="auto">
              <a:xfrm>
                <a:off x="4123125" y="4070916"/>
                <a:ext cx="0" cy="280604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6" name="直接连接符 725"/>
              <p:cNvCxnSpPr/>
              <p:nvPr/>
            </p:nvCxnSpPr>
            <p:spPr bwMode="auto">
              <a:xfrm>
                <a:off x="3131951" y="4070916"/>
                <a:ext cx="0" cy="390005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7" name="直接连接符 726"/>
              <p:cNvCxnSpPr/>
              <p:nvPr/>
            </p:nvCxnSpPr>
            <p:spPr bwMode="auto">
              <a:xfrm>
                <a:off x="5192147" y="3208187"/>
                <a:ext cx="1382261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8" name="直接连接符 727"/>
              <p:cNvCxnSpPr/>
              <p:nvPr/>
            </p:nvCxnSpPr>
            <p:spPr bwMode="auto">
              <a:xfrm>
                <a:off x="3124974" y="3422912"/>
                <a:ext cx="3579048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9" name="直接连接符 728"/>
              <p:cNvCxnSpPr/>
              <p:nvPr/>
            </p:nvCxnSpPr>
            <p:spPr bwMode="auto">
              <a:xfrm>
                <a:off x="4123125" y="3311877"/>
                <a:ext cx="2522669" cy="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0" name="直接连接符 729"/>
              <p:cNvCxnSpPr/>
              <p:nvPr/>
            </p:nvCxnSpPr>
            <p:spPr bwMode="auto">
              <a:xfrm>
                <a:off x="6704022" y="3034137"/>
                <a:ext cx="0" cy="390005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1" name="直接连接符 730"/>
              <p:cNvCxnSpPr/>
              <p:nvPr/>
            </p:nvCxnSpPr>
            <p:spPr bwMode="auto">
              <a:xfrm>
                <a:off x="6646277" y="3034137"/>
                <a:ext cx="0" cy="280604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2" name="直接连接符 731"/>
              <p:cNvCxnSpPr/>
              <p:nvPr/>
            </p:nvCxnSpPr>
            <p:spPr bwMode="auto">
              <a:xfrm>
                <a:off x="6572013" y="3034138"/>
                <a:ext cx="0" cy="17405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3" name="直接连接符 732"/>
              <p:cNvCxnSpPr/>
              <p:nvPr/>
            </p:nvCxnSpPr>
            <p:spPr bwMode="auto">
              <a:xfrm>
                <a:off x="5197086" y="3034138"/>
                <a:ext cx="0" cy="174050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4" name="直接连接符 733"/>
              <p:cNvCxnSpPr/>
              <p:nvPr/>
            </p:nvCxnSpPr>
            <p:spPr bwMode="auto">
              <a:xfrm>
                <a:off x="4123125" y="3034137"/>
                <a:ext cx="0" cy="280604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5" name="直接连接符 734"/>
              <p:cNvCxnSpPr/>
              <p:nvPr/>
            </p:nvCxnSpPr>
            <p:spPr bwMode="auto">
              <a:xfrm>
                <a:off x="3131951" y="3034137"/>
                <a:ext cx="0" cy="390005"/>
              </a:xfrm>
              <a:prstGeom prst="line">
                <a:avLst/>
              </a:prstGeom>
              <a:ln w="254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54" name="组合 753"/>
              <p:cNvGrpSpPr/>
              <p:nvPr/>
            </p:nvGrpSpPr>
            <p:grpSpPr>
              <a:xfrm>
                <a:off x="1770492" y="2661431"/>
                <a:ext cx="587827" cy="757959"/>
                <a:chOff x="1805232" y="4287065"/>
                <a:chExt cx="565084" cy="750886"/>
              </a:xfrm>
            </p:grpSpPr>
            <p:pic>
              <p:nvPicPr>
                <p:cNvPr id="756" name="Picture 2" descr="E:\6-宣传推广\素材\APP\手机界面02 副本.png"/>
                <p:cNvPicPr>
                  <a:picLocks noChangeAspect="1" noChangeArrowheads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05232" y="4362724"/>
                  <a:ext cx="270598" cy="53688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757" name="Picture 9" descr="C:\Users\22017\Desktop\本周需完成\man.png"/>
                <p:cNvPicPr>
                  <a:picLocks noChangeAspect="1" noChangeArrowheads="1"/>
                </p:cNvPicPr>
                <p:nvPr/>
              </p:nvPicPr>
              <p:blipFill>
                <a:blip r:embed="rId7" cstate="screen">
                  <a:grayscl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08117" y="4287065"/>
                  <a:ext cx="362199" cy="75088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758" name="组合 757"/>
              <p:cNvGrpSpPr/>
              <p:nvPr/>
            </p:nvGrpSpPr>
            <p:grpSpPr>
              <a:xfrm>
                <a:off x="1770492" y="3613337"/>
                <a:ext cx="587827" cy="757958"/>
                <a:chOff x="1805232" y="4287065"/>
                <a:chExt cx="565084" cy="750886"/>
              </a:xfrm>
            </p:grpSpPr>
            <p:pic>
              <p:nvPicPr>
                <p:cNvPr id="759" name="Picture 2" descr="E:\6-宣传推广\素材\APP\手机界面02 副本.png"/>
                <p:cNvPicPr>
                  <a:picLocks noChangeAspect="1" noChangeArrowheads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05232" y="4362724"/>
                  <a:ext cx="270598" cy="53688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760" name="Picture 9" descr="C:\Users\22017\Desktop\本周需完成\man.png"/>
                <p:cNvPicPr>
                  <a:picLocks noChangeAspect="1" noChangeArrowheads="1"/>
                </p:cNvPicPr>
                <p:nvPr/>
              </p:nvPicPr>
              <p:blipFill>
                <a:blip r:embed="rId7" cstate="screen">
                  <a:grayscl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08117" y="4287065"/>
                  <a:ext cx="362199" cy="75088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761" name="组合 760"/>
              <p:cNvGrpSpPr/>
              <p:nvPr/>
            </p:nvGrpSpPr>
            <p:grpSpPr>
              <a:xfrm>
                <a:off x="1770492" y="4464664"/>
                <a:ext cx="587827" cy="757959"/>
                <a:chOff x="1805232" y="4287065"/>
                <a:chExt cx="565084" cy="750886"/>
              </a:xfrm>
            </p:grpSpPr>
            <p:pic>
              <p:nvPicPr>
                <p:cNvPr id="762" name="Picture 2" descr="E:\6-宣传推广\素材\APP\手机界面02 副本.png"/>
                <p:cNvPicPr>
                  <a:picLocks noChangeAspect="1" noChangeArrowheads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05232" y="4362724"/>
                  <a:ext cx="270598" cy="53688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763" name="Picture 9" descr="C:\Users\22017\Desktop\本周需完成\man.png"/>
                <p:cNvPicPr>
                  <a:picLocks noChangeAspect="1" noChangeArrowheads="1"/>
                </p:cNvPicPr>
                <p:nvPr/>
              </p:nvPicPr>
              <p:blipFill>
                <a:blip r:embed="rId7" cstate="screen">
                  <a:grayscl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08117" y="4287065"/>
                  <a:ext cx="362199" cy="75088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764" name="TextBox 253"/>
              <p:cNvSpPr txBox="1"/>
              <p:nvPr/>
            </p:nvSpPr>
            <p:spPr>
              <a:xfrm>
                <a:off x="3308897" y="2732426"/>
                <a:ext cx="70081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…</a:t>
                </a:r>
                <a:endPara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65" name="TextBox 254"/>
              <p:cNvSpPr txBox="1"/>
              <p:nvPr/>
            </p:nvSpPr>
            <p:spPr>
              <a:xfrm>
                <a:off x="3308897" y="3817238"/>
                <a:ext cx="70081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…</a:t>
                </a:r>
                <a:endPara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827" name="直接连接符 826"/>
              <p:cNvCxnSpPr/>
              <p:nvPr/>
            </p:nvCxnSpPr>
            <p:spPr bwMode="auto">
              <a:xfrm>
                <a:off x="8198390" y="3279263"/>
                <a:ext cx="1379467" cy="0"/>
              </a:xfrm>
              <a:prstGeom prst="line">
                <a:avLst/>
              </a:prstGeom>
              <a:ln w="25400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6" name="TextBox 255"/>
              <p:cNvSpPr txBox="1"/>
              <p:nvPr/>
            </p:nvSpPr>
            <p:spPr>
              <a:xfrm>
                <a:off x="3308897" y="4892539"/>
                <a:ext cx="70081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…</a:t>
                </a:r>
                <a:endPara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67" name="TextBox 256"/>
              <p:cNvSpPr txBox="1"/>
              <p:nvPr/>
            </p:nvSpPr>
            <p:spPr>
              <a:xfrm rot="5400000">
                <a:off x="2803078" y="3464097"/>
                <a:ext cx="68004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…</a:t>
                </a:r>
                <a:endPara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68" name="TextBox 257"/>
              <p:cNvSpPr txBox="1"/>
              <p:nvPr/>
            </p:nvSpPr>
            <p:spPr>
              <a:xfrm rot="5400000">
                <a:off x="3780624" y="3464098"/>
                <a:ext cx="68004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…</a:t>
                </a:r>
                <a:endPara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69" name="TextBox 258"/>
              <p:cNvSpPr txBox="1"/>
              <p:nvPr/>
            </p:nvSpPr>
            <p:spPr>
              <a:xfrm rot="5400000">
                <a:off x="4835134" y="3464099"/>
                <a:ext cx="68004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…</a:t>
                </a:r>
                <a:endParaRPr kumimoji="0" lang="zh-CN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826" name="TextBox 242"/>
              <p:cNvSpPr txBox="1"/>
              <p:nvPr/>
            </p:nvSpPr>
            <p:spPr>
              <a:xfrm flipH="1">
                <a:off x="1539324" y="5300203"/>
                <a:ext cx="592205" cy="1661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Pct val="80000"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APP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45" name="椭圆 644"/>
              <p:cNvSpPr/>
              <p:nvPr/>
            </p:nvSpPr>
            <p:spPr>
              <a:xfrm>
                <a:off x="8104074" y="3066375"/>
                <a:ext cx="910447" cy="411008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385" tIns="45692" rIns="91385" bIns="45692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LAN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05" name="TextBox 156"/>
              <p:cNvSpPr txBox="1"/>
              <p:nvPr/>
            </p:nvSpPr>
            <p:spPr>
              <a:xfrm>
                <a:off x="5628173" y="4414691"/>
                <a:ext cx="1872151" cy="253873"/>
              </a:xfrm>
              <a:prstGeom prst="rect">
                <a:avLst/>
              </a:prstGeom>
              <a:noFill/>
            </p:spPr>
            <p:txBody>
              <a:bodyPr wrap="square" lIns="68539" tIns="34269" rIns="68539" bIns="34269" rtlCol="0">
                <a:spAutoFit/>
              </a:bodyPr>
              <a:lstStyle>
                <a:defPPr>
                  <a:defRPr lang="zh-CN"/>
                </a:defPPr>
                <a:lvl1pPr algn="ctr">
                  <a:defRPr sz="1400">
                    <a:latin typeface="Open Sans Light" panose="020B0306030504020204" pitchFamily="34" charset="0"/>
                    <a:cs typeface="Open Sans Light" panose="020B0306030504020204" pitchFamily="34" charset="0"/>
                  </a:defRPr>
                </a:lvl1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2-wire IP Distributor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834" name="文本框 10"/>
              <p:cNvSpPr txBox="1"/>
              <p:nvPr/>
            </p:nvSpPr>
            <p:spPr>
              <a:xfrm>
                <a:off x="2133923" y="5227762"/>
                <a:ext cx="2013856" cy="253873"/>
              </a:xfrm>
              <a:prstGeom prst="rect">
                <a:avLst/>
              </a:prstGeom>
              <a:noFill/>
            </p:spPr>
            <p:txBody>
              <a:bodyPr wrap="square" lIns="68539" tIns="34269" rIns="68539" bIns="34269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Indoor station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132" name="图片 131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harpenSoften amount="-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244347" y="2695124"/>
                <a:ext cx="812688" cy="547032"/>
              </a:xfrm>
              <a:prstGeom prst="rect">
                <a:avLst/>
              </a:prstGeom>
            </p:spPr>
          </p:pic>
          <p:pic>
            <p:nvPicPr>
              <p:cNvPr id="133" name="图片 132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harpenSoften amount="-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260681" y="3706565"/>
                <a:ext cx="812688" cy="547032"/>
              </a:xfrm>
              <a:prstGeom prst="rect">
                <a:avLst/>
              </a:prstGeom>
            </p:spPr>
          </p:pic>
          <p:pic>
            <p:nvPicPr>
              <p:cNvPr id="134" name="图片 133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harpenSoften amount="-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260681" y="4843620"/>
                <a:ext cx="812688" cy="547032"/>
              </a:xfrm>
              <a:prstGeom prst="rect">
                <a:avLst/>
              </a:prstGeom>
            </p:spPr>
          </p:pic>
          <p:pic>
            <p:nvPicPr>
              <p:cNvPr id="135" name="图片 134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harpenSoften amount="-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170978" y="3719299"/>
                <a:ext cx="812688" cy="547032"/>
              </a:xfrm>
              <a:prstGeom prst="rect">
                <a:avLst/>
              </a:prstGeom>
            </p:spPr>
          </p:pic>
          <p:grpSp>
            <p:nvGrpSpPr>
              <p:cNvPr id="2" name="组合 1"/>
              <p:cNvGrpSpPr/>
              <p:nvPr/>
            </p:nvGrpSpPr>
            <p:grpSpPr>
              <a:xfrm>
                <a:off x="2840152" y="4841401"/>
                <a:ext cx="2645651" cy="426433"/>
                <a:chOff x="2840152" y="4841401"/>
                <a:chExt cx="2645651" cy="426433"/>
              </a:xfrm>
            </p:grpSpPr>
            <p:pic>
              <p:nvPicPr>
                <p:cNvPr id="136" name="Picture 4"/>
                <p:cNvPicPr>
                  <a:picLocks noChangeAspect="1" noChangeArrowheads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2840152" y="4841401"/>
                  <a:ext cx="583598" cy="426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7" name="Picture 4"/>
                <p:cNvPicPr>
                  <a:picLocks noChangeAspect="1" noChangeArrowheads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3849279" y="4841401"/>
                  <a:ext cx="583598" cy="426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9" name="Picture 4"/>
                <p:cNvPicPr>
                  <a:picLocks noChangeAspect="1" noChangeArrowheads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902205" y="4841401"/>
                  <a:ext cx="583598" cy="426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141" name="Picture 4"/>
              <p:cNvPicPr>
                <a:picLocks noChangeAspect="1" noChangeArrowheads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2857796" y="3761926"/>
                <a:ext cx="583598" cy="4264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2" name="Picture 4"/>
              <p:cNvPicPr>
                <a:picLocks noChangeAspect="1" noChangeArrowheads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3855143" y="3761926"/>
                <a:ext cx="583598" cy="4264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" name="Picture 4"/>
              <p:cNvPicPr>
                <a:picLocks noChangeAspect="1" noChangeArrowheads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4876987" y="3761926"/>
                <a:ext cx="583598" cy="4264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45" name="组合 144"/>
              <p:cNvGrpSpPr/>
              <p:nvPr/>
            </p:nvGrpSpPr>
            <p:grpSpPr>
              <a:xfrm>
                <a:off x="2840152" y="2707844"/>
                <a:ext cx="2645651" cy="426433"/>
                <a:chOff x="2840152" y="4841401"/>
                <a:chExt cx="2645651" cy="426433"/>
              </a:xfrm>
            </p:grpSpPr>
            <p:pic>
              <p:nvPicPr>
                <p:cNvPr id="146" name="Picture 4"/>
                <p:cNvPicPr>
                  <a:picLocks noChangeAspect="1" noChangeArrowheads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2840152" y="4841401"/>
                  <a:ext cx="583598" cy="426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47" name="Picture 4"/>
                <p:cNvPicPr>
                  <a:picLocks noChangeAspect="1" noChangeArrowheads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3849279" y="4841401"/>
                  <a:ext cx="583598" cy="426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48" name="Picture 4"/>
                <p:cNvPicPr>
                  <a:picLocks noChangeAspect="1" noChangeArrowheads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902205" y="4841401"/>
                  <a:ext cx="583598" cy="426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138" name="组合 137"/>
              <p:cNvGrpSpPr/>
              <p:nvPr/>
            </p:nvGrpSpPr>
            <p:grpSpPr>
              <a:xfrm>
                <a:off x="2692965" y="2568477"/>
                <a:ext cx="2209371" cy="187929"/>
                <a:chOff x="2693374" y="2589708"/>
                <a:chExt cx="2209371" cy="187929"/>
              </a:xfrm>
            </p:grpSpPr>
            <p:sp>
              <p:nvSpPr>
                <p:cNvPr id="140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2680342" y="2618726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4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3702650" y="2602740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9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4743833" y="2609049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50" name="组合 149"/>
              <p:cNvGrpSpPr/>
              <p:nvPr/>
            </p:nvGrpSpPr>
            <p:grpSpPr>
              <a:xfrm>
                <a:off x="2696429" y="3635797"/>
                <a:ext cx="2209371" cy="187929"/>
                <a:chOff x="2693374" y="2589708"/>
                <a:chExt cx="2209371" cy="187929"/>
              </a:xfrm>
            </p:grpSpPr>
            <p:sp>
              <p:nvSpPr>
                <p:cNvPr id="151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2680342" y="2618726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2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3702650" y="2602740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4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4743833" y="2609049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155" name="组合 154"/>
              <p:cNvGrpSpPr/>
              <p:nvPr/>
            </p:nvGrpSpPr>
            <p:grpSpPr>
              <a:xfrm>
                <a:off x="2692965" y="4702250"/>
                <a:ext cx="2209371" cy="187929"/>
                <a:chOff x="2693374" y="2589708"/>
                <a:chExt cx="2209371" cy="187929"/>
              </a:xfrm>
            </p:grpSpPr>
            <p:sp>
              <p:nvSpPr>
                <p:cNvPr id="156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2680342" y="2618726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7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3702650" y="2602740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8" name="Freeform 145"/>
                <p:cNvSpPr>
                  <a:spLocks noChangeArrowheads="1"/>
                </p:cNvSpPr>
                <p:nvPr/>
              </p:nvSpPr>
              <p:spPr bwMode="auto">
                <a:xfrm rot="18427544">
                  <a:off x="4743833" y="2609049"/>
                  <a:ext cx="171943" cy="145880"/>
                </a:xfrm>
                <a:custGeom>
                  <a:avLst/>
                  <a:gdLst>
                    <a:gd name="T0" fmla="*/ 203500 w 595"/>
                    <a:gd name="T1" fmla="*/ 58788 h 537"/>
                    <a:gd name="T2" fmla="*/ 203500 w 595"/>
                    <a:gd name="T3" fmla="*/ 58788 h 537"/>
                    <a:gd name="T4" fmla="*/ 106972 w 595"/>
                    <a:gd name="T5" fmla="*/ 20558 h 537"/>
                    <a:gd name="T6" fmla="*/ 12606 w 595"/>
                    <a:gd name="T7" fmla="*/ 58788 h 537"/>
                    <a:gd name="T8" fmla="*/ 0 w 595"/>
                    <a:gd name="T9" fmla="*/ 43279 h 537"/>
                    <a:gd name="T10" fmla="*/ 106972 w 595"/>
                    <a:gd name="T11" fmla="*/ 0 h 537"/>
                    <a:gd name="T12" fmla="*/ 213945 w 595"/>
                    <a:gd name="T13" fmla="*/ 43279 h 537"/>
                    <a:gd name="T14" fmla="*/ 203500 w 595"/>
                    <a:gd name="T15" fmla="*/ 58788 h 537"/>
                    <a:gd name="T16" fmla="*/ 106972 w 595"/>
                    <a:gd name="T17" fmla="*/ 51214 h 537"/>
                    <a:gd name="T18" fmla="*/ 106972 w 595"/>
                    <a:gd name="T19" fmla="*/ 51214 h 537"/>
                    <a:gd name="T20" fmla="*/ 183330 w 595"/>
                    <a:gd name="T21" fmla="*/ 84034 h 537"/>
                    <a:gd name="T22" fmla="*/ 170724 w 595"/>
                    <a:gd name="T23" fmla="*/ 99542 h 537"/>
                    <a:gd name="T24" fmla="*/ 106972 w 595"/>
                    <a:gd name="T25" fmla="*/ 71411 h 537"/>
                    <a:gd name="T26" fmla="*/ 45742 w 595"/>
                    <a:gd name="T27" fmla="*/ 99542 h 537"/>
                    <a:gd name="T28" fmla="*/ 33136 w 595"/>
                    <a:gd name="T29" fmla="*/ 84034 h 537"/>
                    <a:gd name="T30" fmla="*/ 106972 w 595"/>
                    <a:gd name="T31" fmla="*/ 51214 h 537"/>
                    <a:gd name="T32" fmla="*/ 106972 w 595"/>
                    <a:gd name="T33" fmla="*/ 102067 h 537"/>
                    <a:gd name="T34" fmla="*/ 106972 w 595"/>
                    <a:gd name="T35" fmla="*/ 102067 h 537"/>
                    <a:gd name="T36" fmla="*/ 152715 w 595"/>
                    <a:gd name="T37" fmla="*/ 124428 h 537"/>
                    <a:gd name="T38" fmla="*/ 140109 w 595"/>
                    <a:gd name="T39" fmla="*/ 139936 h 537"/>
                    <a:gd name="T40" fmla="*/ 106972 w 595"/>
                    <a:gd name="T41" fmla="*/ 121903 h 537"/>
                    <a:gd name="T42" fmla="*/ 73836 w 595"/>
                    <a:gd name="T43" fmla="*/ 139936 h 537"/>
                    <a:gd name="T44" fmla="*/ 63751 w 595"/>
                    <a:gd name="T45" fmla="*/ 124428 h 537"/>
                    <a:gd name="T46" fmla="*/ 106972 w 595"/>
                    <a:gd name="T47" fmla="*/ 102067 h 537"/>
                    <a:gd name="T48" fmla="*/ 106972 w 595"/>
                    <a:gd name="T49" fmla="*/ 152560 h 537"/>
                    <a:gd name="T50" fmla="*/ 106972 w 595"/>
                    <a:gd name="T51" fmla="*/ 152560 h 537"/>
                    <a:gd name="T52" fmla="*/ 127142 w 595"/>
                    <a:gd name="T53" fmla="*/ 173117 h 537"/>
                    <a:gd name="T54" fmla="*/ 106972 w 595"/>
                    <a:gd name="T55" fmla="*/ 193314 h 537"/>
                    <a:gd name="T56" fmla="*/ 86442 w 595"/>
                    <a:gd name="T57" fmla="*/ 173117 h 537"/>
                    <a:gd name="T58" fmla="*/ 106972 w 595"/>
                    <a:gd name="T59" fmla="*/ 152560 h 53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595" h="537">
                      <a:moveTo>
                        <a:pt x="565" y="163"/>
                      </a:moveTo>
                      <a:lnTo>
                        <a:pt x="565" y="163"/>
                      </a:lnTo>
                      <a:cubicBezTo>
                        <a:pt x="495" y="99"/>
                        <a:pt x="403" y="57"/>
                        <a:pt x="297" y="57"/>
                      </a:cubicBezTo>
                      <a:cubicBezTo>
                        <a:pt x="198" y="57"/>
                        <a:pt x="106" y="99"/>
                        <a:pt x="35" y="163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78" y="43"/>
                        <a:pt x="184" y="0"/>
                        <a:pt x="297" y="0"/>
                      </a:cubicBezTo>
                      <a:cubicBezTo>
                        <a:pt x="417" y="0"/>
                        <a:pt x="523" y="43"/>
                        <a:pt x="594" y="120"/>
                      </a:cubicBezTo>
                      <a:lnTo>
                        <a:pt x="565" y="163"/>
                      </a:lnTo>
                      <a:close/>
                      <a:moveTo>
                        <a:pt x="297" y="142"/>
                      </a:moveTo>
                      <a:lnTo>
                        <a:pt x="297" y="142"/>
                      </a:lnTo>
                      <a:cubicBezTo>
                        <a:pt x="382" y="142"/>
                        <a:pt x="459" y="177"/>
                        <a:pt x="509" y="233"/>
                      </a:cubicBezTo>
                      <a:cubicBezTo>
                        <a:pt x="474" y="276"/>
                        <a:pt x="474" y="276"/>
                        <a:pt x="474" y="276"/>
                      </a:cubicBezTo>
                      <a:cubicBezTo>
                        <a:pt x="431" y="226"/>
                        <a:pt x="368" y="198"/>
                        <a:pt x="297" y="198"/>
                      </a:cubicBezTo>
                      <a:cubicBezTo>
                        <a:pt x="226" y="198"/>
                        <a:pt x="170" y="226"/>
                        <a:pt x="127" y="276"/>
                      </a:cubicBezTo>
                      <a:cubicBezTo>
                        <a:pt x="92" y="233"/>
                        <a:pt x="92" y="233"/>
                        <a:pt x="92" y="233"/>
                      </a:cubicBezTo>
                      <a:cubicBezTo>
                        <a:pt x="141" y="177"/>
                        <a:pt x="219" y="142"/>
                        <a:pt x="297" y="142"/>
                      </a:cubicBezTo>
                      <a:close/>
                      <a:moveTo>
                        <a:pt x="297" y="283"/>
                      </a:moveTo>
                      <a:lnTo>
                        <a:pt x="297" y="283"/>
                      </a:lnTo>
                      <a:cubicBezTo>
                        <a:pt x="346" y="283"/>
                        <a:pt x="396" y="310"/>
                        <a:pt x="424" y="345"/>
                      </a:cubicBezTo>
                      <a:cubicBezTo>
                        <a:pt x="389" y="388"/>
                        <a:pt x="389" y="388"/>
                        <a:pt x="389" y="388"/>
                      </a:cubicBezTo>
                      <a:cubicBezTo>
                        <a:pt x="368" y="360"/>
                        <a:pt x="339" y="338"/>
                        <a:pt x="297" y="338"/>
                      </a:cubicBezTo>
                      <a:cubicBezTo>
                        <a:pt x="262" y="338"/>
                        <a:pt x="226" y="360"/>
                        <a:pt x="205" y="388"/>
                      </a:cubicBezTo>
                      <a:cubicBezTo>
                        <a:pt x="177" y="345"/>
                        <a:pt x="177" y="345"/>
                        <a:pt x="177" y="345"/>
                      </a:cubicBezTo>
                      <a:cubicBezTo>
                        <a:pt x="205" y="310"/>
                        <a:pt x="248" y="283"/>
                        <a:pt x="297" y="283"/>
                      </a:cubicBezTo>
                      <a:close/>
                      <a:moveTo>
                        <a:pt x="297" y="423"/>
                      </a:moveTo>
                      <a:lnTo>
                        <a:pt x="297" y="423"/>
                      </a:lnTo>
                      <a:cubicBezTo>
                        <a:pt x="332" y="423"/>
                        <a:pt x="353" y="452"/>
                        <a:pt x="353" y="480"/>
                      </a:cubicBezTo>
                      <a:cubicBezTo>
                        <a:pt x="353" y="508"/>
                        <a:pt x="332" y="536"/>
                        <a:pt x="297" y="536"/>
                      </a:cubicBezTo>
                      <a:cubicBezTo>
                        <a:pt x="269" y="536"/>
                        <a:pt x="240" y="508"/>
                        <a:pt x="240" y="480"/>
                      </a:cubicBezTo>
                      <a:cubicBezTo>
                        <a:pt x="240" y="452"/>
                        <a:pt x="269" y="423"/>
                        <a:pt x="297" y="4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159" name="图片 158"/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746" b="100000" l="525" r="99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623875" y="4411091"/>
                <a:ext cx="459204" cy="263349"/>
              </a:xfrm>
              <a:prstGeom prst="rect">
                <a:avLst/>
              </a:prstGeom>
            </p:spPr>
          </p:pic>
          <p:pic>
            <p:nvPicPr>
              <p:cNvPr id="160" name="图片 159"/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746" b="100000" l="525" r="99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619255" y="4658947"/>
                <a:ext cx="459204" cy="263349"/>
              </a:xfrm>
              <a:prstGeom prst="rect">
                <a:avLst/>
              </a:prstGeom>
            </p:spPr>
          </p:pic>
          <p:pic>
            <p:nvPicPr>
              <p:cNvPr id="161" name="图片 160"/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2273" b="97314" l="860" r="9885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968603" y="2725868"/>
                <a:ext cx="782040" cy="361516"/>
              </a:xfrm>
              <a:prstGeom prst="rect">
                <a:avLst/>
              </a:prstGeom>
            </p:spPr>
          </p:pic>
          <p:pic>
            <p:nvPicPr>
              <p:cNvPr id="162" name="图片 161"/>
              <p:cNvPicPr>
                <a:picLocks noChangeAspect="1"/>
              </p:cNvPicPr>
              <p:nvPr/>
            </p:nvPicPr>
            <p:blipFill>
              <a:blip r:embed="rId15" cstate="screen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ackgroundRemoval t="4581" b="99346" l="1897" r="99483">
                            <a14:foregroundMark x1="23966" y1="22120" x2="49483" y2="12827"/>
                            <a14:foregroundMark x1="49310" y1="9031" x2="53276" y2="903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023031" y="3300993"/>
                <a:ext cx="508168" cy="669380"/>
              </a:xfrm>
              <a:prstGeom prst="rect">
                <a:avLst/>
              </a:prstGeom>
            </p:spPr>
          </p:pic>
          <p:pic>
            <p:nvPicPr>
              <p:cNvPr id="163" name="Picture 2"/>
              <p:cNvPicPr>
                <a:picLocks noChangeAspect="1" noChangeArrowheads="1"/>
              </p:cNvPicPr>
              <p:nvPr/>
            </p:nvPicPr>
            <p:blipFill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/>
              <a:stretch/>
            </p:blipFill>
            <p:spPr bwMode="auto">
              <a:xfrm>
                <a:off x="8374996" y="4341283"/>
                <a:ext cx="434572" cy="10829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" name="图片 163"/>
              <p:cNvPicPr>
                <a:picLocks noChangeAspect="1"/>
              </p:cNvPicPr>
              <p:nvPr/>
            </p:nvPicPr>
            <p:blipFill>
              <a:blip r:embed="rId18" cstate="screen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0" b="99564" l="0" r="100000">
                            <a14:foregroundMark x1="95632" y1="84738" x2="93845" y2="1119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82483" y="1744378"/>
                <a:ext cx="1143552" cy="520691"/>
              </a:xfrm>
              <a:prstGeom prst="rect">
                <a:avLst/>
              </a:prstGeom>
            </p:spPr>
          </p:pic>
          <p:grpSp>
            <p:nvGrpSpPr>
              <p:cNvPr id="165" name="组合 164"/>
              <p:cNvGrpSpPr/>
              <p:nvPr/>
            </p:nvGrpSpPr>
            <p:grpSpPr>
              <a:xfrm>
                <a:off x="1661949" y="2651084"/>
                <a:ext cx="381733" cy="757271"/>
                <a:chOff x="4180422" y="2277535"/>
                <a:chExt cx="2463794" cy="5054598"/>
              </a:xfrm>
            </p:grpSpPr>
            <p:pic>
              <p:nvPicPr>
                <p:cNvPr id="166" name="图片 165"/>
                <p:cNvPicPr>
                  <a:picLocks noChangeAspect="1"/>
                </p:cNvPicPr>
                <p:nvPr/>
              </p:nvPicPr>
              <p:blipFill rotWithShape="1">
                <a:blip r:embed="rId2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 rot="5400000">
                  <a:off x="2885020" y="3572937"/>
                  <a:ext cx="5054598" cy="2463794"/>
                </a:xfrm>
                <a:prstGeom prst="roundRect">
                  <a:avLst>
                    <a:gd name="adj" fmla="val 10730"/>
                  </a:avLst>
                </a:prstGeom>
              </p:spPr>
            </p:pic>
            <p:pic>
              <p:nvPicPr>
                <p:cNvPr id="167" name="图片 166"/>
                <p:cNvPicPr>
                  <a:picLocks noChangeAspect="1"/>
                </p:cNvPicPr>
                <p:nvPr/>
              </p:nvPicPr>
              <p:blipFill rotWithShape="1">
                <a:blip r:embed="rId2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4246316" y="2365376"/>
                  <a:ext cx="2344704" cy="4846878"/>
                </a:xfrm>
                <a:prstGeom prst="roundRect">
                  <a:avLst>
                    <a:gd name="adj" fmla="val 7337"/>
                  </a:avLst>
                </a:prstGeom>
              </p:spPr>
            </p:pic>
          </p:grpSp>
          <p:grpSp>
            <p:nvGrpSpPr>
              <p:cNvPr id="168" name="组合 167"/>
              <p:cNvGrpSpPr/>
              <p:nvPr/>
            </p:nvGrpSpPr>
            <p:grpSpPr>
              <a:xfrm>
                <a:off x="1667089" y="3609198"/>
                <a:ext cx="381733" cy="757271"/>
                <a:chOff x="4180422" y="2277535"/>
                <a:chExt cx="2463794" cy="5054598"/>
              </a:xfrm>
            </p:grpSpPr>
            <p:pic>
              <p:nvPicPr>
                <p:cNvPr id="169" name="图片 168"/>
                <p:cNvPicPr>
                  <a:picLocks noChangeAspect="1"/>
                </p:cNvPicPr>
                <p:nvPr/>
              </p:nvPicPr>
              <p:blipFill rotWithShape="1">
                <a:blip r:embed="rId2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 rot="5400000">
                  <a:off x="2885020" y="3572937"/>
                  <a:ext cx="5054598" cy="2463794"/>
                </a:xfrm>
                <a:prstGeom prst="roundRect">
                  <a:avLst>
                    <a:gd name="adj" fmla="val 10730"/>
                  </a:avLst>
                </a:prstGeom>
              </p:spPr>
            </p:pic>
            <p:pic>
              <p:nvPicPr>
                <p:cNvPr id="170" name="图片 169"/>
                <p:cNvPicPr>
                  <a:picLocks noChangeAspect="1"/>
                </p:cNvPicPr>
                <p:nvPr/>
              </p:nvPicPr>
              <p:blipFill rotWithShape="1">
                <a:blip r:embed="rId2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4246316" y="2365376"/>
                  <a:ext cx="2344704" cy="4846878"/>
                </a:xfrm>
                <a:prstGeom prst="roundRect">
                  <a:avLst>
                    <a:gd name="adj" fmla="val 7337"/>
                  </a:avLst>
                </a:prstGeom>
              </p:spPr>
            </p:pic>
          </p:grpSp>
          <p:grpSp>
            <p:nvGrpSpPr>
              <p:cNvPr id="171" name="组合 170"/>
              <p:cNvGrpSpPr/>
              <p:nvPr/>
            </p:nvGrpSpPr>
            <p:grpSpPr>
              <a:xfrm>
                <a:off x="1669515" y="4471466"/>
                <a:ext cx="381733" cy="757271"/>
                <a:chOff x="4180422" y="2277535"/>
                <a:chExt cx="2463794" cy="5054598"/>
              </a:xfrm>
            </p:grpSpPr>
            <p:pic>
              <p:nvPicPr>
                <p:cNvPr id="172" name="图片 171"/>
                <p:cNvPicPr>
                  <a:picLocks noChangeAspect="1"/>
                </p:cNvPicPr>
                <p:nvPr/>
              </p:nvPicPr>
              <p:blipFill rotWithShape="1">
                <a:blip r:embed="rId2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 rot="5400000">
                  <a:off x="2885020" y="3572937"/>
                  <a:ext cx="5054598" cy="2463794"/>
                </a:xfrm>
                <a:prstGeom prst="roundRect">
                  <a:avLst>
                    <a:gd name="adj" fmla="val 10730"/>
                  </a:avLst>
                </a:prstGeom>
              </p:spPr>
            </p:pic>
            <p:pic>
              <p:nvPicPr>
                <p:cNvPr id="173" name="图片 172"/>
                <p:cNvPicPr>
                  <a:picLocks noChangeAspect="1"/>
                </p:cNvPicPr>
                <p:nvPr/>
              </p:nvPicPr>
              <p:blipFill rotWithShape="1">
                <a:blip r:embed="rId2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4246316" y="2365376"/>
                  <a:ext cx="2344704" cy="4846878"/>
                </a:xfrm>
                <a:prstGeom prst="roundRect">
                  <a:avLst>
                    <a:gd name="adj" fmla="val 7337"/>
                  </a:avLst>
                </a:prstGeom>
              </p:spPr>
            </p:pic>
          </p:grpSp>
        </p:grpSp>
        <p:grpSp>
          <p:nvGrpSpPr>
            <p:cNvPr id="7" name="组合 6"/>
            <p:cNvGrpSpPr/>
            <p:nvPr/>
          </p:nvGrpSpPr>
          <p:grpSpPr>
            <a:xfrm>
              <a:off x="7824211" y="3908360"/>
              <a:ext cx="121065" cy="124025"/>
              <a:chOff x="6054725" y="2674945"/>
              <a:chExt cx="121065" cy="12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6054725" y="267494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74" name="直接连接符 173"/>
              <p:cNvCxnSpPr/>
              <p:nvPr/>
            </p:nvCxnSpPr>
            <p:spPr>
              <a:xfrm flipV="1">
                <a:off x="6083715" y="270689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175" name="组合 174"/>
            <p:cNvGrpSpPr/>
            <p:nvPr/>
          </p:nvGrpSpPr>
          <p:grpSpPr>
            <a:xfrm>
              <a:off x="7024566" y="2918637"/>
              <a:ext cx="121065" cy="124025"/>
              <a:chOff x="6054725" y="2674945"/>
              <a:chExt cx="121065" cy="124025"/>
            </a:xfrm>
          </p:grpSpPr>
          <p:cxnSp>
            <p:nvCxnSpPr>
              <p:cNvPr id="176" name="直接连接符 175"/>
              <p:cNvCxnSpPr/>
              <p:nvPr/>
            </p:nvCxnSpPr>
            <p:spPr>
              <a:xfrm flipV="1">
                <a:off x="6054725" y="267494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77" name="直接连接符 176"/>
              <p:cNvCxnSpPr/>
              <p:nvPr/>
            </p:nvCxnSpPr>
            <p:spPr>
              <a:xfrm flipV="1">
                <a:off x="6083715" y="270689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178" name="组合 177"/>
            <p:cNvGrpSpPr/>
            <p:nvPr/>
          </p:nvGrpSpPr>
          <p:grpSpPr>
            <a:xfrm>
              <a:off x="7000270" y="3910777"/>
              <a:ext cx="121065" cy="124025"/>
              <a:chOff x="6054725" y="2674945"/>
              <a:chExt cx="121065" cy="124025"/>
            </a:xfrm>
          </p:grpSpPr>
          <p:cxnSp>
            <p:nvCxnSpPr>
              <p:cNvPr id="179" name="直接连接符 178"/>
              <p:cNvCxnSpPr/>
              <p:nvPr/>
            </p:nvCxnSpPr>
            <p:spPr>
              <a:xfrm flipV="1">
                <a:off x="6054725" y="267494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80" name="直接连接符 179"/>
              <p:cNvCxnSpPr/>
              <p:nvPr/>
            </p:nvCxnSpPr>
            <p:spPr>
              <a:xfrm flipV="1">
                <a:off x="6083715" y="270689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181" name="组合 180"/>
            <p:cNvGrpSpPr/>
            <p:nvPr/>
          </p:nvGrpSpPr>
          <p:grpSpPr>
            <a:xfrm>
              <a:off x="6995576" y="5044022"/>
              <a:ext cx="121065" cy="124025"/>
              <a:chOff x="6054725" y="2674945"/>
              <a:chExt cx="121065" cy="124025"/>
            </a:xfrm>
          </p:grpSpPr>
          <p:cxnSp>
            <p:nvCxnSpPr>
              <p:cNvPr id="182" name="直接连接符 181"/>
              <p:cNvCxnSpPr/>
              <p:nvPr/>
            </p:nvCxnSpPr>
            <p:spPr>
              <a:xfrm flipV="1">
                <a:off x="6054725" y="267494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83" name="直接连接符 182"/>
              <p:cNvCxnSpPr/>
              <p:nvPr/>
            </p:nvCxnSpPr>
            <p:spPr>
              <a:xfrm flipV="1">
                <a:off x="6083715" y="270689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184" name="组合 183"/>
            <p:cNvGrpSpPr/>
            <p:nvPr/>
          </p:nvGrpSpPr>
          <p:grpSpPr>
            <a:xfrm>
              <a:off x="6041952" y="5279079"/>
              <a:ext cx="121065" cy="124025"/>
              <a:chOff x="6054725" y="2674945"/>
              <a:chExt cx="121065" cy="124025"/>
            </a:xfrm>
          </p:grpSpPr>
          <p:cxnSp>
            <p:nvCxnSpPr>
              <p:cNvPr id="185" name="直接连接符 184"/>
              <p:cNvCxnSpPr/>
              <p:nvPr/>
            </p:nvCxnSpPr>
            <p:spPr>
              <a:xfrm flipV="1">
                <a:off x="6054725" y="267494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86" name="直接连接符 185"/>
              <p:cNvCxnSpPr/>
              <p:nvPr/>
            </p:nvCxnSpPr>
            <p:spPr>
              <a:xfrm flipV="1">
                <a:off x="6083715" y="270689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187" name="组合 186"/>
            <p:cNvGrpSpPr/>
            <p:nvPr/>
          </p:nvGrpSpPr>
          <p:grpSpPr>
            <a:xfrm>
              <a:off x="6148012" y="5389592"/>
              <a:ext cx="121065" cy="124025"/>
              <a:chOff x="6054725" y="2674945"/>
              <a:chExt cx="121065" cy="124025"/>
            </a:xfrm>
          </p:grpSpPr>
          <p:cxnSp>
            <p:nvCxnSpPr>
              <p:cNvPr id="188" name="直接连接符 187"/>
              <p:cNvCxnSpPr/>
              <p:nvPr/>
            </p:nvCxnSpPr>
            <p:spPr>
              <a:xfrm flipV="1">
                <a:off x="6054725" y="267494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89" name="直接连接符 188"/>
              <p:cNvCxnSpPr/>
              <p:nvPr/>
            </p:nvCxnSpPr>
            <p:spPr>
              <a:xfrm flipV="1">
                <a:off x="6083715" y="270689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190" name="组合 189"/>
            <p:cNvGrpSpPr/>
            <p:nvPr/>
          </p:nvGrpSpPr>
          <p:grpSpPr>
            <a:xfrm>
              <a:off x="5936572" y="5500105"/>
              <a:ext cx="121065" cy="124025"/>
              <a:chOff x="6054725" y="2674945"/>
              <a:chExt cx="121065" cy="124025"/>
            </a:xfrm>
          </p:grpSpPr>
          <p:cxnSp>
            <p:nvCxnSpPr>
              <p:cNvPr id="191" name="直接连接符 190"/>
              <p:cNvCxnSpPr/>
              <p:nvPr/>
            </p:nvCxnSpPr>
            <p:spPr>
              <a:xfrm flipV="1">
                <a:off x="6054725" y="267494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92" name="直接连接符 191"/>
              <p:cNvCxnSpPr/>
              <p:nvPr/>
            </p:nvCxnSpPr>
            <p:spPr>
              <a:xfrm flipV="1">
                <a:off x="6083715" y="2706895"/>
                <a:ext cx="92075" cy="92075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/>
            <p:cNvGrpSpPr/>
            <p:nvPr/>
          </p:nvGrpSpPr>
          <p:grpSpPr>
            <a:xfrm>
              <a:off x="6029350" y="4173147"/>
              <a:ext cx="333185" cy="345051"/>
              <a:chOff x="6029350" y="4173147"/>
              <a:chExt cx="333185" cy="345051"/>
            </a:xfrm>
          </p:grpSpPr>
          <p:grpSp>
            <p:nvGrpSpPr>
              <p:cNvPr id="193" name="组合 192"/>
              <p:cNvGrpSpPr/>
              <p:nvPr/>
            </p:nvGrpSpPr>
            <p:grpSpPr>
              <a:xfrm>
                <a:off x="6029350" y="4173147"/>
                <a:ext cx="121065" cy="124025"/>
                <a:chOff x="6054725" y="2674945"/>
                <a:chExt cx="121065" cy="124025"/>
              </a:xfrm>
            </p:grpSpPr>
            <p:cxnSp>
              <p:nvCxnSpPr>
                <p:cNvPr id="194" name="直接连接符 193"/>
                <p:cNvCxnSpPr/>
                <p:nvPr/>
              </p:nvCxnSpPr>
              <p:spPr>
                <a:xfrm flipV="1">
                  <a:off x="6054725" y="267494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直接连接符 194"/>
                <p:cNvCxnSpPr/>
                <p:nvPr/>
              </p:nvCxnSpPr>
              <p:spPr>
                <a:xfrm flipV="1">
                  <a:off x="6083715" y="270689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6" name="组合 195"/>
              <p:cNvGrpSpPr/>
              <p:nvPr/>
            </p:nvGrpSpPr>
            <p:grpSpPr>
              <a:xfrm>
                <a:off x="6135410" y="4283660"/>
                <a:ext cx="121065" cy="124025"/>
                <a:chOff x="6054725" y="2674945"/>
                <a:chExt cx="121065" cy="124025"/>
              </a:xfrm>
            </p:grpSpPr>
            <p:cxnSp>
              <p:nvCxnSpPr>
                <p:cNvPr id="197" name="直接连接符 196"/>
                <p:cNvCxnSpPr/>
                <p:nvPr/>
              </p:nvCxnSpPr>
              <p:spPr>
                <a:xfrm flipV="1">
                  <a:off x="6054725" y="267494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198" name="直接连接符 197"/>
                <p:cNvCxnSpPr/>
                <p:nvPr/>
              </p:nvCxnSpPr>
              <p:spPr>
                <a:xfrm flipV="1">
                  <a:off x="6083715" y="270689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9" name="组合 198"/>
              <p:cNvGrpSpPr/>
              <p:nvPr/>
            </p:nvGrpSpPr>
            <p:grpSpPr>
              <a:xfrm>
                <a:off x="6241470" y="4394173"/>
                <a:ext cx="121065" cy="124025"/>
                <a:chOff x="6054725" y="2674945"/>
                <a:chExt cx="121065" cy="124025"/>
              </a:xfrm>
            </p:grpSpPr>
            <p:cxnSp>
              <p:nvCxnSpPr>
                <p:cNvPr id="200" name="直接连接符 199"/>
                <p:cNvCxnSpPr/>
                <p:nvPr/>
              </p:nvCxnSpPr>
              <p:spPr>
                <a:xfrm flipV="1">
                  <a:off x="6054725" y="267494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201" name="直接连接符 200"/>
                <p:cNvCxnSpPr/>
                <p:nvPr/>
              </p:nvCxnSpPr>
              <p:spPr>
                <a:xfrm flipV="1">
                  <a:off x="6083715" y="270689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20" name="组合 219"/>
            <p:cNvGrpSpPr/>
            <p:nvPr/>
          </p:nvGrpSpPr>
          <p:grpSpPr>
            <a:xfrm>
              <a:off x="6030312" y="3140409"/>
              <a:ext cx="333185" cy="345051"/>
              <a:chOff x="6029350" y="4173147"/>
              <a:chExt cx="333185" cy="345051"/>
            </a:xfrm>
          </p:grpSpPr>
          <p:grpSp>
            <p:nvGrpSpPr>
              <p:cNvPr id="221" name="组合 220"/>
              <p:cNvGrpSpPr/>
              <p:nvPr/>
            </p:nvGrpSpPr>
            <p:grpSpPr>
              <a:xfrm>
                <a:off x="6029350" y="4173147"/>
                <a:ext cx="121065" cy="124025"/>
                <a:chOff x="6054725" y="2674945"/>
                <a:chExt cx="121065" cy="124025"/>
              </a:xfrm>
            </p:grpSpPr>
            <p:cxnSp>
              <p:nvCxnSpPr>
                <p:cNvPr id="228" name="直接连接符 227"/>
                <p:cNvCxnSpPr/>
                <p:nvPr/>
              </p:nvCxnSpPr>
              <p:spPr>
                <a:xfrm flipV="1">
                  <a:off x="6054725" y="267494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229" name="直接连接符 228"/>
                <p:cNvCxnSpPr/>
                <p:nvPr/>
              </p:nvCxnSpPr>
              <p:spPr>
                <a:xfrm flipV="1">
                  <a:off x="6083715" y="270689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22" name="组合 221"/>
              <p:cNvGrpSpPr/>
              <p:nvPr/>
            </p:nvGrpSpPr>
            <p:grpSpPr>
              <a:xfrm>
                <a:off x="6135410" y="4283660"/>
                <a:ext cx="121065" cy="124025"/>
                <a:chOff x="6054725" y="2674945"/>
                <a:chExt cx="121065" cy="124025"/>
              </a:xfrm>
            </p:grpSpPr>
            <p:cxnSp>
              <p:nvCxnSpPr>
                <p:cNvPr id="226" name="直接连接符 225"/>
                <p:cNvCxnSpPr/>
                <p:nvPr/>
              </p:nvCxnSpPr>
              <p:spPr>
                <a:xfrm flipV="1">
                  <a:off x="6054725" y="267494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227" name="直接连接符 226"/>
                <p:cNvCxnSpPr/>
                <p:nvPr/>
              </p:nvCxnSpPr>
              <p:spPr>
                <a:xfrm flipV="1">
                  <a:off x="6083715" y="270689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23" name="组合 222"/>
              <p:cNvGrpSpPr/>
              <p:nvPr/>
            </p:nvGrpSpPr>
            <p:grpSpPr>
              <a:xfrm>
                <a:off x="6241470" y="4394173"/>
                <a:ext cx="121065" cy="124025"/>
                <a:chOff x="6054725" y="2674945"/>
                <a:chExt cx="121065" cy="124025"/>
              </a:xfrm>
            </p:grpSpPr>
            <p:cxnSp>
              <p:nvCxnSpPr>
                <p:cNvPr id="224" name="直接连接符 223"/>
                <p:cNvCxnSpPr/>
                <p:nvPr/>
              </p:nvCxnSpPr>
              <p:spPr>
                <a:xfrm flipV="1">
                  <a:off x="6054725" y="267494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225" name="直接连接符 224"/>
                <p:cNvCxnSpPr/>
                <p:nvPr/>
              </p:nvCxnSpPr>
              <p:spPr>
                <a:xfrm flipV="1">
                  <a:off x="6083715" y="2706895"/>
                  <a:ext cx="92075" cy="9207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</p:grpSp>
        <p:pic>
          <p:nvPicPr>
            <p:cNvPr id="203" name="图片 202"/>
            <p:cNvPicPr>
              <a:picLocks noChangeAspect="1"/>
            </p:cNvPicPr>
            <p:nvPr/>
          </p:nvPicPr>
          <p:blipFill>
            <a:blip r:embed="rId22" cstate="screen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0" b="100000" l="0" r="100000">
                          <a14:foregroundMark x1="36202" y1="64696" x2="67213" y2="65372"/>
                          <a14:foregroundMark x1="49454" y1="78209" x2="99044" y2="78885"/>
                          <a14:foregroundMark x1="62432" y1="93919" x2="64891" y2="97635"/>
                          <a14:foregroundMark x1="35246" y1="97804" x2="38115" y2="93919"/>
                          <a14:backgroundMark x1="99590" y1="85642" x2="99863" y2="7331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36122" y="1650753"/>
              <a:ext cx="817299" cy="6609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074132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576326" y="2004394"/>
            <a:ext cx="4654811" cy="2320893"/>
            <a:chOff x="6576326" y="2004394"/>
            <a:chExt cx="4654811" cy="2320893"/>
          </a:xfrm>
        </p:grpSpPr>
        <p:grpSp>
          <p:nvGrpSpPr>
            <p:cNvPr id="57" name="组合 56"/>
            <p:cNvGrpSpPr/>
            <p:nvPr/>
          </p:nvGrpSpPr>
          <p:grpSpPr>
            <a:xfrm>
              <a:off x="8177281" y="2004394"/>
              <a:ext cx="3053856" cy="2183154"/>
              <a:chOff x="291791" y="1705563"/>
              <a:chExt cx="4507476" cy="3227433"/>
            </a:xfrm>
          </p:grpSpPr>
          <p:pic>
            <p:nvPicPr>
              <p:cNvPr id="60" name="Picture 2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926012" y="2445921"/>
                <a:ext cx="3873255" cy="24623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" name="Picture 3" descr="C:\Users\YANZHENGHUA\Desktop\门禁对讲产品方案梳理及竞品分析\模块化\【不含名签】模块化门口机\1-主模块.png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1791" y="3317170"/>
                <a:ext cx="2541669" cy="16158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" name="Picture 2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9982" y="1705563"/>
                <a:ext cx="1096216" cy="29513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9" name="虚尾箭头 8"/>
            <p:cNvSpPr/>
            <p:nvPr/>
          </p:nvSpPr>
          <p:spPr>
            <a:xfrm>
              <a:off x="6576326" y="2787059"/>
              <a:ext cx="1418412" cy="714182"/>
            </a:xfrm>
            <a:prstGeom prst="stripedRightArrow">
              <a:avLst/>
            </a:prstGeom>
            <a:solidFill>
              <a:srgbClr val="D636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Combined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129" name="TextBox 102"/>
            <p:cNvSpPr txBox="1"/>
            <p:nvPr/>
          </p:nvSpPr>
          <p:spPr>
            <a:xfrm>
              <a:off x="8979400" y="4048288"/>
              <a:ext cx="16547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Modular Door Station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0" y="-25401"/>
            <a:ext cx="12212531" cy="1258118"/>
            <a:chOff x="0" y="-25401"/>
            <a:chExt cx="12212531" cy="1258118"/>
          </a:xfrm>
        </p:grpSpPr>
        <p:pic>
          <p:nvPicPr>
            <p:cNvPr id="58" name="图片 57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12212531" cy="1232717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412669" y="278195"/>
              <a:ext cx="11003613" cy="64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lang="bg-BG" altLang="zh-CN" sz="3598" dirty="0">
                  <a:solidFill>
                    <a:prstClr val="white"/>
                  </a:solidFill>
                </a:rPr>
                <a:t>Втора генерация модулни панели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54" name="图片 53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15084" y="-25401"/>
              <a:ext cx="2561492" cy="1232717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832972" y="1308101"/>
            <a:ext cx="5386514" cy="3558702"/>
            <a:chOff x="832972" y="1308101"/>
            <a:chExt cx="5386514" cy="3558702"/>
          </a:xfrm>
        </p:grpSpPr>
        <p:grpSp>
          <p:nvGrpSpPr>
            <p:cNvPr id="5" name="组合 4"/>
            <p:cNvGrpSpPr/>
            <p:nvPr/>
          </p:nvGrpSpPr>
          <p:grpSpPr>
            <a:xfrm>
              <a:off x="832972" y="1308101"/>
              <a:ext cx="5386514" cy="3447469"/>
              <a:chOff x="977175" y="1308101"/>
              <a:chExt cx="5386514" cy="3447469"/>
            </a:xfrm>
          </p:grpSpPr>
          <p:pic>
            <p:nvPicPr>
              <p:cNvPr id="99" name="图片 98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262383" y="1441794"/>
                <a:ext cx="1364050" cy="923666"/>
              </a:xfrm>
              <a:prstGeom prst="rect">
                <a:avLst/>
              </a:prstGeom>
            </p:spPr>
          </p:pic>
          <p:pic>
            <p:nvPicPr>
              <p:cNvPr id="100" name="Picture 7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3501726" y="2462463"/>
                <a:ext cx="1655110" cy="10476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1" name="Picture 9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3554166" y="1365694"/>
                <a:ext cx="1608589" cy="10228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" name="图片 101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37188" y="1308101"/>
                <a:ext cx="1726501" cy="1127607"/>
              </a:xfrm>
              <a:prstGeom prst="rect">
                <a:avLst/>
              </a:prstGeom>
            </p:spPr>
          </p:pic>
          <p:pic>
            <p:nvPicPr>
              <p:cNvPr id="103" name="图片 10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808316" y="2453590"/>
                <a:ext cx="1488799" cy="1047651"/>
              </a:xfrm>
              <a:prstGeom prst="rect">
                <a:avLst/>
              </a:prstGeom>
            </p:spPr>
          </p:pic>
          <p:pic>
            <p:nvPicPr>
              <p:cNvPr id="104" name="Picture 8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1230632" y="2487064"/>
                <a:ext cx="1467329" cy="1023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5" name="图片 104"/>
              <p:cNvPicPr>
                <a:picLocks noChangeAspect="1"/>
              </p:cNvPicPr>
              <p:nvPr/>
            </p:nvPicPr>
            <p:blipFill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439189" y="1359403"/>
                <a:ext cx="1476333" cy="952976"/>
              </a:xfrm>
              <a:prstGeom prst="rect">
                <a:avLst/>
              </a:prstGeom>
            </p:spPr>
          </p:pic>
          <p:sp>
            <p:nvSpPr>
              <p:cNvPr id="106" name="TextBox 102"/>
              <p:cNvSpPr txBox="1"/>
              <p:nvPr/>
            </p:nvSpPr>
            <p:spPr>
              <a:xfrm>
                <a:off x="1286204" y="2216414"/>
                <a:ext cx="1414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Main Unit 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07" name="TextBox 102"/>
              <p:cNvSpPr txBox="1"/>
              <p:nvPr/>
            </p:nvSpPr>
            <p:spPr>
              <a:xfrm>
                <a:off x="2468797" y="2221758"/>
                <a:ext cx="1414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Display module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08" name="TextBox 102"/>
              <p:cNvSpPr txBox="1"/>
              <p:nvPr/>
            </p:nvSpPr>
            <p:spPr>
              <a:xfrm>
                <a:off x="3600591" y="2227103"/>
                <a:ext cx="1414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Keypad module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09" name="TextBox 102"/>
              <p:cNvSpPr txBox="1"/>
              <p:nvPr/>
            </p:nvSpPr>
            <p:spPr>
              <a:xfrm>
                <a:off x="4810087" y="2232447"/>
                <a:ext cx="1414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Nametag module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110" name="Picture 8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2427358" y="2482615"/>
                <a:ext cx="1467329" cy="1023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1" name="TextBox 102"/>
              <p:cNvSpPr txBox="1"/>
              <p:nvPr/>
            </p:nvSpPr>
            <p:spPr>
              <a:xfrm>
                <a:off x="977175" y="3315333"/>
                <a:ext cx="170005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EM reader module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12" name="TextBox 102"/>
              <p:cNvSpPr txBox="1"/>
              <p:nvPr/>
            </p:nvSpPr>
            <p:spPr>
              <a:xfrm>
                <a:off x="2417949" y="3318803"/>
                <a:ext cx="153831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M1 reader module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13" name="TextBox 102"/>
              <p:cNvSpPr txBox="1"/>
              <p:nvPr/>
            </p:nvSpPr>
            <p:spPr>
              <a:xfrm>
                <a:off x="3735395" y="3306660"/>
                <a:ext cx="1414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Indicator module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14" name="TextBox 102"/>
              <p:cNvSpPr txBox="1"/>
              <p:nvPr/>
            </p:nvSpPr>
            <p:spPr>
              <a:xfrm>
                <a:off x="4837967" y="3312005"/>
                <a:ext cx="141422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Blank module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38" name="Picture 4"/>
              <p:cNvPicPr>
                <a:picLocks noChangeAspect="1" noChangeArrowheads="1"/>
              </p:cNvPicPr>
              <p:nvPr/>
            </p:nvPicPr>
            <p:blipFill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1372260" y="3951248"/>
                <a:ext cx="370025" cy="4902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" name="Picture 4"/>
              <p:cNvPicPr>
                <a:picLocks noChangeAspect="1" noChangeArrowheads="1"/>
              </p:cNvPicPr>
              <p:nvPr/>
            </p:nvPicPr>
            <p:blipFill rotWithShape="1">
              <a:blip r:embed="rId1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1791733" y="3770179"/>
                <a:ext cx="419820" cy="7347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" name="Picture 4"/>
              <p:cNvPicPr>
                <a:picLocks noChangeAspect="1" noChangeArrowheads="1"/>
              </p:cNvPicPr>
              <p:nvPr/>
            </p:nvPicPr>
            <p:blipFill rotWithShape="1">
              <a:blip r:embed="rId1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2217227" y="3583234"/>
                <a:ext cx="409390" cy="9301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" name="Picture 5"/>
              <p:cNvPicPr>
                <a:picLocks noChangeAspect="1" noChangeArrowheads="1"/>
              </p:cNvPicPr>
              <p:nvPr/>
            </p:nvPicPr>
            <p:blipFill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3154238" y="3876284"/>
                <a:ext cx="386920" cy="7352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4"/>
              <p:cNvPicPr>
                <a:picLocks noChangeAspect="1" noChangeArrowheads="1"/>
              </p:cNvPicPr>
              <p:nvPr/>
            </p:nvPicPr>
            <p:blipFill rotWithShape="1">
              <a:blip r:embed="rId1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3546484" y="3768833"/>
                <a:ext cx="428968" cy="7979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4"/>
              <p:cNvPicPr>
                <a:picLocks noChangeAspect="1" noChangeArrowheads="1"/>
              </p:cNvPicPr>
              <p:nvPr/>
            </p:nvPicPr>
            <p:blipFill rotWithShape="1">
              <a:blip r:embed="rId2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3961821" y="3591051"/>
                <a:ext cx="407216" cy="9547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4" name="TextBox 102"/>
              <p:cNvSpPr txBox="1"/>
              <p:nvPr/>
            </p:nvSpPr>
            <p:spPr>
              <a:xfrm>
                <a:off x="1076258" y="4476081"/>
                <a:ext cx="191006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Surface mounting frame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5" name="TextBox 102"/>
              <p:cNvSpPr txBox="1"/>
              <p:nvPr/>
            </p:nvSpPr>
            <p:spPr>
              <a:xfrm>
                <a:off x="2967269" y="4478571"/>
                <a:ext cx="166883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Flush mounting frame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46" name="Picture 3"/>
              <p:cNvPicPr>
                <a:picLocks noChangeAspect="1" noChangeArrowheads="1"/>
              </p:cNvPicPr>
              <p:nvPr/>
            </p:nvPicPr>
            <p:blipFill rotWithShape="1"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765219" y="3912839"/>
                <a:ext cx="408875" cy="5672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2"/>
              <p:cNvPicPr>
                <a:picLocks noChangeAspect="1" noChangeArrowheads="1"/>
              </p:cNvPicPr>
              <p:nvPr/>
            </p:nvPicPr>
            <p:blipFill rotWithShape="1">
              <a:blip r:embed="rId2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5175425" y="3777057"/>
                <a:ext cx="377752" cy="75987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" name="Picture 2"/>
              <p:cNvPicPr>
                <a:picLocks noChangeAspect="1" noChangeArrowheads="1"/>
              </p:cNvPicPr>
              <p:nvPr/>
            </p:nvPicPr>
            <p:blipFill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5569010" y="3566648"/>
                <a:ext cx="394866" cy="9312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" name="TextBox 102"/>
              <p:cNvSpPr txBox="1"/>
              <p:nvPr/>
            </p:nvSpPr>
            <p:spPr>
              <a:xfrm>
                <a:off x="4512775" y="4436397"/>
                <a:ext cx="17843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rPr>
                  <a:t>Rain shield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5" name="TextBox 102"/>
            <p:cNvSpPr txBox="1"/>
            <p:nvPr/>
          </p:nvSpPr>
          <p:spPr>
            <a:xfrm>
              <a:off x="934180" y="2369062"/>
              <a:ext cx="175693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*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 IP / 2-wire IP version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4419017" y="4589804"/>
              <a:ext cx="15840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for surface mounting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920501" y="5010150"/>
            <a:ext cx="1049578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529720" y="5188451"/>
            <a:ext cx="11289209" cy="1342185"/>
            <a:chOff x="529720" y="5188451"/>
            <a:chExt cx="11289209" cy="1342185"/>
          </a:xfrm>
        </p:grpSpPr>
        <p:sp>
          <p:nvSpPr>
            <p:cNvPr id="77" name="TextBox 74"/>
            <p:cNvSpPr txBox="1"/>
            <p:nvPr/>
          </p:nvSpPr>
          <p:spPr>
            <a:xfrm>
              <a:off x="529720" y="5945917"/>
              <a:ext cx="1720787" cy="584719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bg-BG" altLang="zh-CN" sz="1600" dirty="0">
                  <a:solidFill>
                    <a:prstClr val="black"/>
                  </a:solidFill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Конфигуриране на модулите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TextBox 65"/>
            <p:cNvSpPr txBox="1"/>
            <p:nvPr/>
          </p:nvSpPr>
          <p:spPr>
            <a:xfrm>
              <a:off x="3738824" y="5945917"/>
              <a:ext cx="2647725" cy="461608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2M, 180° WDR</a:t>
              </a:r>
            </a:p>
          </p:txBody>
        </p:sp>
        <p:sp>
          <p:nvSpPr>
            <p:cNvPr id="71" name="任意多边形 70"/>
            <p:cNvSpPr>
              <a:spLocks noChangeAspect="1"/>
            </p:cNvSpPr>
            <p:nvPr/>
          </p:nvSpPr>
          <p:spPr bwMode="auto">
            <a:xfrm>
              <a:off x="4825991" y="5310238"/>
              <a:ext cx="703297" cy="447158"/>
            </a:xfrm>
            <a:custGeom>
              <a:avLst/>
              <a:gdLst>
                <a:gd name="connsiteX0" fmla="*/ 299333 w 598760"/>
                <a:gd name="connsiteY0" fmla="*/ 149613 h 380693"/>
                <a:gd name="connsiteX1" fmla="*/ 258556 w 598760"/>
                <a:gd name="connsiteY1" fmla="*/ 190347 h 380693"/>
                <a:gd name="connsiteX2" fmla="*/ 299333 w 598760"/>
                <a:gd name="connsiteY2" fmla="*/ 231201 h 380693"/>
                <a:gd name="connsiteX3" fmla="*/ 340228 w 598760"/>
                <a:gd name="connsiteY3" fmla="*/ 190347 h 380693"/>
                <a:gd name="connsiteX4" fmla="*/ 299333 w 598760"/>
                <a:gd name="connsiteY4" fmla="*/ 149613 h 380693"/>
                <a:gd name="connsiteX5" fmla="*/ 299333 w 598760"/>
                <a:gd name="connsiteY5" fmla="*/ 122377 h 380693"/>
                <a:gd name="connsiteX6" fmla="*/ 367373 w 598760"/>
                <a:gd name="connsiteY6" fmla="*/ 190347 h 380693"/>
                <a:gd name="connsiteX7" fmla="*/ 299333 w 598760"/>
                <a:gd name="connsiteY7" fmla="*/ 258318 h 380693"/>
                <a:gd name="connsiteX8" fmla="*/ 231292 w 598760"/>
                <a:gd name="connsiteY8" fmla="*/ 190347 h 380693"/>
                <a:gd name="connsiteX9" fmla="*/ 299333 w 598760"/>
                <a:gd name="connsiteY9" fmla="*/ 122377 h 380693"/>
                <a:gd name="connsiteX10" fmla="*/ 353803 w 598760"/>
                <a:gd name="connsiteY10" fmla="*/ 27244 h 380693"/>
                <a:gd name="connsiteX11" fmla="*/ 421860 w 598760"/>
                <a:gd name="connsiteY11" fmla="*/ 190346 h 380693"/>
                <a:gd name="connsiteX12" fmla="*/ 353803 w 598760"/>
                <a:gd name="connsiteY12" fmla="*/ 353569 h 380693"/>
                <a:gd name="connsiteX13" fmla="*/ 503553 w 598760"/>
                <a:gd name="connsiteY13" fmla="*/ 353569 h 380693"/>
                <a:gd name="connsiteX14" fmla="*/ 571610 w 598760"/>
                <a:gd name="connsiteY14" fmla="*/ 285580 h 380693"/>
                <a:gd name="connsiteX15" fmla="*/ 571610 w 598760"/>
                <a:gd name="connsiteY15" fmla="*/ 95233 h 380693"/>
                <a:gd name="connsiteX16" fmla="*/ 503553 w 598760"/>
                <a:gd name="connsiteY16" fmla="*/ 27244 h 380693"/>
                <a:gd name="connsiteX17" fmla="*/ 136115 w 598760"/>
                <a:gd name="connsiteY17" fmla="*/ 27244 h 380693"/>
                <a:gd name="connsiteX18" fmla="*/ 204172 w 598760"/>
                <a:gd name="connsiteY18" fmla="*/ 190346 h 380693"/>
                <a:gd name="connsiteX19" fmla="*/ 136115 w 598760"/>
                <a:gd name="connsiteY19" fmla="*/ 353569 h 380693"/>
                <a:gd name="connsiteX20" fmla="*/ 312657 w 598760"/>
                <a:gd name="connsiteY20" fmla="*/ 353569 h 380693"/>
                <a:gd name="connsiteX21" fmla="*/ 394709 w 598760"/>
                <a:gd name="connsiteY21" fmla="*/ 190346 h 380693"/>
                <a:gd name="connsiteX22" fmla="*/ 312657 w 598760"/>
                <a:gd name="connsiteY22" fmla="*/ 27244 h 380693"/>
                <a:gd name="connsiteX23" fmla="*/ 95328 w 598760"/>
                <a:gd name="connsiteY23" fmla="*/ 27244 h 380693"/>
                <a:gd name="connsiteX24" fmla="*/ 27271 w 598760"/>
                <a:gd name="connsiteY24" fmla="*/ 95233 h 380693"/>
                <a:gd name="connsiteX25" fmla="*/ 27271 w 598760"/>
                <a:gd name="connsiteY25" fmla="*/ 285580 h 380693"/>
                <a:gd name="connsiteX26" fmla="*/ 95328 w 598760"/>
                <a:gd name="connsiteY26" fmla="*/ 353569 h 380693"/>
                <a:gd name="connsiteX27" fmla="*/ 176901 w 598760"/>
                <a:gd name="connsiteY27" fmla="*/ 190346 h 380693"/>
                <a:gd name="connsiteX28" fmla="*/ 95328 w 598760"/>
                <a:gd name="connsiteY28" fmla="*/ 27244 h 380693"/>
                <a:gd name="connsiteX29" fmla="*/ 95328 w 598760"/>
                <a:gd name="connsiteY29" fmla="*/ 0 h 380693"/>
                <a:gd name="connsiteX30" fmla="*/ 99395 w 598760"/>
                <a:gd name="connsiteY30" fmla="*/ 0 h 380693"/>
                <a:gd name="connsiteX31" fmla="*/ 317083 w 598760"/>
                <a:gd name="connsiteY31" fmla="*/ 0 h 380693"/>
                <a:gd name="connsiteX32" fmla="*/ 503553 w 598760"/>
                <a:gd name="connsiteY32" fmla="*/ 0 h 380693"/>
                <a:gd name="connsiteX33" fmla="*/ 549123 w 598760"/>
                <a:gd name="connsiteY33" fmla="*/ 11472 h 380693"/>
                <a:gd name="connsiteX34" fmla="*/ 564313 w 598760"/>
                <a:gd name="connsiteY34" fmla="*/ 21628 h 380693"/>
                <a:gd name="connsiteX35" fmla="*/ 579982 w 598760"/>
                <a:gd name="connsiteY35" fmla="*/ 38117 h 380693"/>
                <a:gd name="connsiteX36" fmla="*/ 597684 w 598760"/>
                <a:gd name="connsiteY36" fmla="*/ 80656 h 380693"/>
                <a:gd name="connsiteX37" fmla="*/ 598760 w 598760"/>
                <a:gd name="connsiteY37" fmla="*/ 95233 h 380693"/>
                <a:gd name="connsiteX38" fmla="*/ 598760 w 598760"/>
                <a:gd name="connsiteY38" fmla="*/ 285580 h 380693"/>
                <a:gd name="connsiteX39" fmla="*/ 503553 w 598760"/>
                <a:gd name="connsiteY39" fmla="*/ 380693 h 380693"/>
                <a:gd name="connsiteX40" fmla="*/ 317083 w 598760"/>
                <a:gd name="connsiteY40" fmla="*/ 380693 h 380693"/>
                <a:gd name="connsiteX41" fmla="*/ 99395 w 598760"/>
                <a:gd name="connsiteY41" fmla="*/ 380693 h 380693"/>
                <a:gd name="connsiteX42" fmla="*/ 95328 w 598760"/>
                <a:gd name="connsiteY42" fmla="*/ 380693 h 380693"/>
                <a:gd name="connsiteX43" fmla="*/ 0 w 598760"/>
                <a:gd name="connsiteY43" fmla="*/ 285580 h 380693"/>
                <a:gd name="connsiteX44" fmla="*/ 0 w 598760"/>
                <a:gd name="connsiteY44" fmla="*/ 95233 h 380693"/>
                <a:gd name="connsiteX45" fmla="*/ 95328 w 598760"/>
                <a:gd name="connsiteY45" fmla="*/ 0 h 380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98760" h="380693">
                  <a:moveTo>
                    <a:pt x="299333" y="149613"/>
                  </a:moveTo>
                  <a:cubicBezTo>
                    <a:pt x="276253" y="149613"/>
                    <a:pt x="258556" y="167292"/>
                    <a:pt x="258556" y="190347"/>
                  </a:cubicBezTo>
                  <a:cubicBezTo>
                    <a:pt x="258556" y="213521"/>
                    <a:pt x="276253" y="231201"/>
                    <a:pt x="299333" y="231201"/>
                  </a:cubicBezTo>
                  <a:cubicBezTo>
                    <a:pt x="322531" y="231201"/>
                    <a:pt x="340228" y="213521"/>
                    <a:pt x="340228" y="190347"/>
                  </a:cubicBezTo>
                  <a:cubicBezTo>
                    <a:pt x="340228" y="167292"/>
                    <a:pt x="322531" y="149613"/>
                    <a:pt x="299333" y="149613"/>
                  </a:cubicBezTo>
                  <a:close/>
                  <a:moveTo>
                    <a:pt x="299333" y="122377"/>
                  </a:moveTo>
                  <a:cubicBezTo>
                    <a:pt x="337479" y="122377"/>
                    <a:pt x="367373" y="152360"/>
                    <a:pt x="367373" y="190347"/>
                  </a:cubicBezTo>
                  <a:cubicBezTo>
                    <a:pt x="367373" y="228454"/>
                    <a:pt x="337479" y="258318"/>
                    <a:pt x="299333" y="258318"/>
                  </a:cubicBezTo>
                  <a:cubicBezTo>
                    <a:pt x="261307" y="258318"/>
                    <a:pt x="231292" y="228454"/>
                    <a:pt x="231292" y="190347"/>
                  </a:cubicBezTo>
                  <a:cubicBezTo>
                    <a:pt x="231292" y="152360"/>
                    <a:pt x="261307" y="122377"/>
                    <a:pt x="299333" y="122377"/>
                  </a:cubicBezTo>
                  <a:close/>
                  <a:moveTo>
                    <a:pt x="353803" y="27244"/>
                  </a:moveTo>
                  <a:cubicBezTo>
                    <a:pt x="397460" y="70737"/>
                    <a:pt x="421860" y="129168"/>
                    <a:pt x="421860" y="190346"/>
                  </a:cubicBezTo>
                  <a:cubicBezTo>
                    <a:pt x="421860" y="251525"/>
                    <a:pt x="397460" y="310075"/>
                    <a:pt x="353803" y="353569"/>
                  </a:cubicBezTo>
                  <a:lnTo>
                    <a:pt x="503553" y="353569"/>
                  </a:lnTo>
                  <a:cubicBezTo>
                    <a:pt x="541708" y="353569"/>
                    <a:pt x="571610" y="323576"/>
                    <a:pt x="571610" y="285580"/>
                  </a:cubicBezTo>
                  <a:lnTo>
                    <a:pt x="571610" y="95233"/>
                  </a:lnTo>
                  <a:cubicBezTo>
                    <a:pt x="571610" y="57117"/>
                    <a:pt x="541708" y="27244"/>
                    <a:pt x="503553" y="27244"/>
                  </a:cubicBezTo>
                  <a:close/>
                  <a:moveTo>
                    <a:pt x="136115" y="27244"/>
                  </a:moveTo>
                  <a:cubicBezTo>
                    <a:pt x="178934" y="70141"/>
                    <a:pt x="204172" y="128332"/>
                    <a:pt x="204172" y="190346"/>
                  </a:cubicBezTo>
                  <a:cubicBezTo>
                    <a:pt x="204172" y="252361"/>
                    <a:pt x="178934" y="310672"/>
                    <a:pt x="136115" y="353569"/>
                  </a:cubicBezTo>
                  <a:lnTo>
                    <a:pt x="312657" y="353569"/>
                  </a:lnTo>
                  <a:cubicBezTo>
                    <a:pt x="364806" y="315212"/>
                    <a:pt x="394709" y="254154"/>
                    <a:pt x="394709" y="190346"/>
                  </a:cubicBezTo>
                  <a:cubicBezTo>
                    <a:pt x="394709" y="126659"/>
                    <a:pt x="364806" y="65480"/>
                    <a:pt x="312657" y="27244"/>
                  </a:cubicBezTo>
                  <a:close/>
                  <a:moveTo>
                    <a:pt x="95328" y="27244"/>
                  </a:moveTo>
                  <a:cubicBezTo>
                    <a:pt x="58489" y="27244"/>
                    <a:pt x="27271" y="58550"/>
                    <a:pt x="27271" y="95233"/>
                  </a:cubicBezTo>
                  <a:lnTo>
                    <a:pt x="27271" y="285580"/>
                  </a:lnTo>
                  <a:cubicBezTo>
                    <a:pt x="27271" y="322263"/>
                    <a:pt x="57173" y="353569"/>
                    <a:pt x="95328" y="353569"/>
                  </a:cubicBezTo>
                  <a:cubicBezTo>
                    <a:pt x="146999" y="315451"/>
                    <a:pt x="176901" y="254274"/>
                    <a:pt x="176901" y="190346"/>
                  </a:cubicBezTo>
                  <a:cubicBezTo>
                    <a:pt x="176901" y="126539"/>
                    <a:pt x="146999" y="65361"/>
                    <a:pt x="95328" y="27244"/>
                  </a:cubicBezTo>
                  <a:close/>
                  <a:moveTo>
                    <a:pt x="95328" y="0"/>
                  </a:moveTo>
                  <a:lnTo>
                    <a:pt x="99395" y="0"/>
                  </a:lnTo>
                  <a:lnTo>
                    <a:pt x="317083" y="0"/>
                  </a:lnTo>
                  <a:lnTo>
                    <a:pt x="503553" y="0"/>
                  </a:lnTo>
                  <a:cubicBezTo>
                    <a:pt x="520178" y="0"/>
                    <a:pt x="535608" y="4183"/>
                    <a:pt x="549123" y="11472"/>
                  </a:cubicBezTo>
                  <a:cubicBezTo>
                    <a:pt x="554625" y="14339"/>
                    <a:pt x="559648" y="17804"/>
                    <a:pt x="564313" y="21628"/>
                  </a:cubicBezTo>
                  <a:cubicBezTo>
                    <a:pt x="570174" y="26407"/>
                    <a:pt x="575438" y="32023"/>
                    <a:pt x="579982" y="38117"/>
                  </a:cubicBezTo>
                  <a:cubicBezTo>
                    <a:pt x="589072" y="50305"/>
                    <a:pt x="595292" y="64763"/>
                    <a:pt x="597684" y="80656"/>
                  </a:cubicBezTo>
                  <a:cubicBezTo>
                    <a:pt x="598402" y="85316"/>
                    <a:pt x="598760" y="90214"/>
                    <a:pt x="598760" y="95233"/>
                  </a:cubicBezTo>
                  <a:lnTo>
                    <a:pt x="598760" y="285580"/>
                  </a:lnTo>
                  <a:cubicBezTo>
                    <a:pt x="598760" y="338632"/>
                    <a:pt x="556658" y="380693"/>
                    <a:pt x="503553" y="380693"/>
                  </a:cubicBezTo>
                  <a:lnTo>
                    <a:pt x="317083" y="380693"/>
                  </a:lnTo>
                  <a:lnTo>
                    <a:pt x="99395" y="380693"/>
                  </a:lnTo>
                  <a:lnTo>
                    <a:pt x="95328" y="380693"/>
                  </a:lnTo>
                  <a:cubicBezTo>
                    <a:pt x="42221" y="380693"/>
                    <a:pt x="0" y="338632"/>
                    <a:pt x="0" y="285580"/>
                  </a:cubicBezTo>
                  <a:lnTo>
                    <a:pt x="0" y="95233"/>
                  </a:lnTo>
                  <a:cubicBezTo>
                    <a:pt x="0" y="42179"/>
                    <a:pt x="42221" y="0"/>
                    <a:pt x="95328" y="0"/>
                  </a:cubicBezTo>
                  <a:close/>
                </a:path>
              </a:pathLst>
            </a:custGeom>
            <a:solidFill>
              <a:srgbClr val="D64737"/>
            </a:solidFill>
            <a:ln>
              <a:noFill/>
            </a:ln>
          </p:spPr>
          <p:txBody>
            <a:bodyPr wrap="square" lIns="91385" tIns="45692" rIns="91385" bIns="45692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44622" y="5272469"/>
              <a:ext cx="544188" cy="544385"/>
            </a:xfrm>
            <a:prstGeom prst="rect">
              <a:avLst/>
            </a:prstGeom>
          </p:spPr>
        </p:pic>
        <p:pic>
          <p:nvPicPr>
            <p:cNvPr id="74" name="图片 73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987" y="5188451"/>
              <a:ext cx="658300" cy="658538"/>
            </a:xfrm>
            <a:prstGeom prst="rect">
              <a:avLst/>
            </a:prstGeom>
          </p:spPr>
        </p:pic>
        <p:sp>
          <p:nvSpPr>
            <p:cNvPr id="75" name="TextBox 70"/>
            <p:cNvSpPr txBox="1"/>
            <p:nvPr/>
          </p:nvSpPr>
          <p:spPr>
            <a:xfrm>
              <a:off x="2412796" y="5945917"/>
              <a:ext cx="1463669" cy="584719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Модерен дизайн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9617" y="5234547"/>
              <a:ext cx="610666" cy="610887"/>
            </a:xfrm>
            <a:prstGeom prst="rect">
              <a:avLst/>
            </a:prstGeom>
          </p:spPr>
        </p:pic>
        <p:sp>
          <p:nvSpPr>
            <p:cNvPr id="78" name="TextBox 68"/>
            <p:cNvSpPr txBox="1"/>
            <p:nvPr/>
          </p:nvSpPr>
          <p:spPr>
            <a:xfrm>
              <a:off x="5777955" y="5945917"/>
              <a:ext cx="2647724" cy="41595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Standard PoE</a:t>
              </a:r>
            </a:p>
          </p:txBody>
        </p:sp>
        <p:sp>
          <p:nvSpPr>
            <p:cNvPr id="79" name="TextBox 68"/>
            <p:cNvSpPr txBox="1"/>
            <p:nvPr/>
          </p:nvSpPr>
          <p:spPr>
            <a:xfrm>
              <a:off x="10192028" y="5945917"/>
              <a:ext cx="1626901" cy="338498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bg-BG" altLang="zh-CN" sz="1600" dirty="0">
                  <a:solidFill>
                    <a:prstClr val="black"/>
                  </a:solidFill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2х сухо реле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0" name="图片 79"/>
            <p:cNvPicPr>
              <a:picLocks noChangeAspect="1"/>
            </p:cNvPicPr>
            <p:nvPr/>
          </p:nvPicPr>
          <p:blipFill rotWithShape="1"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82992" y="5234547"/>
              <a:ext cx="637650" cy="63090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3" name="图片 62"/>
            <p:cNvPicPr>
              <a:picLocks noChangeAspect="1"/>
            </p:cNvPicPr>
            <p:nvPr/>
          </p:nvPicPr>
          <p:blipFill>
            <a:blip r:embed="rId28" cstate="screen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colorTemperature colorTemp="112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11463" y="5290701"/>
              <a:ext cx="742339" cy="543097"/>
            </a:xfrm>
            <a:prstGeom prst="rect">
              <a:avLst/>
            </a:prstGeom>
          </p:spPr>
        </p:pic>
        <p:sp>
          <p:nvSpPr>
            <p:cNvPr id="64" name="TextBox 68"/>
            <p:cNvSpPr txBox="1"/>
            <p:nvPr/>
          </p:nvSpPr>
          <p:spPr>
            <a:xfrm>
              <a:off x="7758770" y="5945917"/>
              <a:ext cx="2647724" cy="41595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2-wire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090597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-25401"/>
            <a:ext cx="12212531" cy="1503283"/>
            <a:chOff x="0" y="-25401"/>
            <a:chExt cx="12212531" cy="1503283"/>
          </a:xfrm>
        </p:grpSpPr>
        <p:pic>
          <p:nvPicPr>
            <p:cNvPr id="43" name="图片 4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12212531" cy="1232717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412669" y="278195"/>
              <a:ext cx="11003613" cy="1199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Втора генерация монитори</a:t>
              </a:r>
            </a:p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39" name="图片 3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78882" y="-25401"/>
              <a:ext cx="2561492" cy="1232717"/>
            </a:xfrm>
            <a:prstGeom prst="rect">
              <a:avLst/>
            </a:prstGeom>
          </p:spPr>
        </p:pic>
      </p:grpSp>
      <p:sp>
        <p:nvSpPr>
          <p:cNvPr id="34" name="TextBox 23"/>
          <p:cNvSpPr txBox="1"/>
          <p:nvPr/>
        </p:nvSpPr>
        <p:spPr>
          <a:xfrm>
            <a:off x="3772412" y="3524896"/>
            <a:ext cx="2344353" cy="769322"/>
          </a:xfrm>
          <a:prstGeom prst="rect">
            <a:avLst/>
          </a:prstGeom>
          <a:noFill/>
        </p:spPr>
        <p:txBody>
          <a:bodyPr wrap="square" lIns="121803" tIns="60901" rIns="121803" bIns="60901" rtlCol="0">
            <a:spAutoFit/>
          </a:bodyPr>
          <a:lstStyle/>
          <a:p>
            <a:pPr marL="0" marR="0" lvl="0" indent="0" algn="ctr" defTabSz="12181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Ultra Series indoor station 7-inch</a:t>
            </a:r>
          </a:p>
          <a:p>
            <a:pPr marL="0" marR="0" lvl="0" indent="0" algn="ctr" defTabSz="12181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(IP Version)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1221545" y="3524896"/>
            <a:ext cx="2218574" cy="769322"/>
          </a:xfrm>
          <a:prstGeom prst="rect">
            <a:avLst/>
          </a:prstGeom>
          <a:noFill/>
        </p:spPr>
        <p:txBody>
          <a:bodyPr wrap="square" lIns="121803" tIns="60901" rIns="121803" bIns="60901" rtlCol="0">
            <a:spAutoFit/>
          </a:bodyPr>
          <a:lstStyle/>
          <a:p>
            <a:pPr marL="0" marR="0" lvl="0" indent="0" algn="ctr" defTabSz="12181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Pro Series indoor station 7-inch</a:t>
            </a:r>
          </a:p>
          <a:p>
            <a:pPr marL="0" marR="0" lvl="0" indent="0" algn="ctr" defTabSz="12181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(IP / 2-wire IP Version)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87" b="97305" l="2928" r="99775">
                        <a14:foregroundMark x1="29279" y1="9704" x2="51577" y2="11051"/>
                        <a14:backgroundMark x1="39189" y1="24528" x2="66441" y2="644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0915" y="2826399"/>
            <a:ext cx="605597" cy="50602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31453" y="2575236"/>
            <a:ext cx="1258710" cy="797185"/>
          </a:xfrm>
          <a:prstGeom prst="rect">
            <a:avLst/>
          </a:prstGeom>
        </p:spPr>
      </p:pic>
      <p:sp>
        <p:nvSpPr>
          <p:cNvPr id="44" name="TextBox 23"/>
          <p:cNvSpPr txBox="1"/>
          <p:nvPr/>
        </p:nvSpPr>
        <p:spPr>
          <a:xfrm>
            <a:off x="9423062" y="3524896"/>
            <a:ext cx="1817307" cy="553879"/>
          </a:xfrm>
          <a:prstGeom prst="rect">
            <a:avLst/>
          </a:prstGeom>
          <a:noFill/>
        </p:spPr>
        <p:txBody>
          <a:bodyPr wrap="square" lIns="121803" tIns="60901" rIns="121803" bIns="60901" rtlCol="0">
            <a:spAutoFit/>
          </a:bodyPr>
          <a:lstStyle/>
          <a:p>
            <a:pPr marL="0" marR="0" lvl="0" indent="0" algn="ctr" defTabSz="12181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Surface / tablet bracket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1" name="TextBox 23"/>
          <p:cNvSpPr txBox="1"/>
          <p:nvPr/>
        </p:nvSpPr>
        <p:spPr>
          <a:xfrm>
            <a:off x="6442911" y="3524896"/>
            <a:ext cx="2361377" cy="769322"/>
          </a:xfrm>
          <a:prstGeom prst="rect">
            <a:avLst/>
          </a:prstGeom>
          <a:noFill/>
        </p:spPr>
        <p:txBody>
          <a:bodyPr wrap="square" lIns="121803" tIns="60901" rIns="121803" bIns="60901" rtlCol="0">
            <a:spAutoFit/>
          </a:bodyPr>
          <a:lstStyle/>
          <a:p>
            <a:pPr marL="0" marR="0" lvl="0" indent="0" algn="ctr" defTabSz="12181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Ultra Series indoor station 10-inch</a:t>
            </a:r>
          </a:p>
          <a:p>
            <a:pPr marL="0" marR="0" lvl="0" indent="0" algn="ctr" defTabSz="12181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(IP Version)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69" name="图片 68"/>
          <p:cNvPicPr>
            <a:picLocks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4399" y="2079766"/>
            <a:ext cx="1958400" cy="1296000"/>
          </a:xfrm>
          <a:prstGeom prst="rect">
            <a:avLst/>
          </a:prstGeom>
        </p:spPr>
      </p:pic>
      <p:pic>
        <p:nvPicPr>
          <p:cNvPr id="71" name="图片 70"/>
          <p:cNvPicPr>
            <a:picLocks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1426" y="2274960"/>
            <a:ext cx="1386000" cy="1080000"/>
          </a:xfrm>
          <a:prstGeom prst="roundRect">
            <a:avLst>
              <a:gd name="adj" fmla="val 3243"/>
            </a:avLst>
          </a:prstGeom>
        </p:spPr>
      </p:pic>
      <p:pic>
        <p:nvPicPr>
          <p:cNvPr id="4" name="图片 3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>
            <a:off x="1616453" y="2274960"/>
            <a:ext cx="1548000" cy="1080000"/>
          </a:xfrm>
          <a:prstGeom prst="rect">
            <a:avLst/>
          </a:prstGeom>
        </p:spPr>
      </p:pic>
      <p:cxnSp>
        <p:nvCxnSpPr>
          <p:cNvPr id="73" name="直接连接符 72"/>
          <p:cNvCxnSpPr/>
          <p:nvPr/>
        </p:nvCxnSpPr>
        <p:spPr>
          <a:xfrm>
            <a:off x="577596" y="4565026"/>
            <a:ext cx="1098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-84678" y="4854882"/>
            <a:ext cx="12646615" cy="1385001"/>
            <a:chOff x="-84678" y="4854882"/>
            <a:chExt cx="12646615" cy="1385001"/>
          </a:xfrm>
        </p:grpSpPr>
        <p:sp>
          <p:nvSpPr>
            <p:cNvPr id="45" name="TextBox 65"/>
            <p:cNvSpPr txBox="1"/>
            <p:nvPr/>
          </p:nvSpPr>
          <p:spPr>
            <a:xfrm>
              <a:off x="5852087" y="5593503"/>
              <a:ext cx="2647725" cy="41595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Alarm In &amp; Out</a:t>
              </a:r>
            </a:p>
          </p:txBody>
        </p:sp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4329" y="4942390"/>
              <a:ext cx="598820" cy="599037"/>
            </a:xfrm>
            <a:prstGeom prst="rect">
              <a:avLst/>
            </a:prstGeom>
          </p:spPr>
        </p:pic>
        <p:sp>
          <p:nvSpPr>
            <p:cNvPr id="47" name="TextBox 70"/>
            <p:cNvSpPr txBox="1"/>
            <p:nvPr/>
          </p:nvSpPr>
          <p:spPr>
            <a:xfrm>
              <a:off x="4224206" y="5566666"/>
              <a:ext cx="2539836" cy="381696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Модерен дизайн	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TextBox 74"/>
            <p:cNvSpPr txBox="1"/>
            <p:nvPr/>
          </p:nvSpPr>
          <p:spPr>
            <a:xfrm>
              <a:off x="-84678" y="5555786"/>
              <a:ext cx="2539835" cy="37549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Инсталация в 4 стъпки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TextBox 68"/>
            <p:cNvSpPr txBox="1"/>
            <p:nvPr/>
          </p:nvSpPr>
          <p:spPr>
            <a:xfrm>
              <a:off x="7814099" y="5588518"/>
              <a:ext cx="2647724" cy="37549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Standard POE </a:t>
              </a:r>
            </a:p>
          </p:txBody>
        </p:sp>
        <p:sp>
          <p:nvSpPr>
            <p:cNvPr id="51" name="TextBox 74"/>
            <p:cNvSpPr txBox="1"/>
            <p:nvPr/>
          </p:nvSpPr>
          <p:spPr>
            <a:xfrm>
              <a:off x="2122604" y="5549793"/>
              <a:ext cx="2253906" cy="415442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Hik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-connect APP</a:t>
              </a:r>
            </a:p>
          </p:txBody>
        </p:sp>
        <p:pic>
          <p:nvPicPr>
            <p:cNvPr id="52" name="图片 51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9303" y="4854882"/>
              <a:ext cx="751875" cy="751875"/>
            </a:xfrm>
            <a:prstGeom prst="rect">
              <a:avLst/>
            </a:prstGeom>
          </p:spPr>
        </p:pic>
        <p:pic>
          <p:nvPicPr>
            <p:cNvPr id="53" name="图片 52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87607" y="4928256"/>
              <a:ext cx="700293" cy="627307"/>
            </a:xfrm>
            <a:prstGeom prst="rect">
              <a:avLst/>
            </a:prstGeom>
          </p:spPr>
        </p:pic>
        <p:sp>
          <p:nvSpPr>
            <p:cNvPr id="54" name="connection_88270"/>
            <p:cNvSpPr>
              <a:spLocks noChangeAspect="1"/>
            </p:cNvSpPr>
            <p:nvPr/>
          </p:nvSpPr>
          <p:spPr bwMode="auto">
            <a:xfrm>
              <a:off x="6839578" y="4900246"/>
              <a:ext cx="672744" cy="655317"/>
            </a:xfrm>
            <a:custGeom>
              <a:avLst/>
              <a:gdLst>
                <a:gd name="connsiteX0" fmla="*/ 584870 w 605834"/>
                <a:gd name="connsiteY0" fmla="*/ 261768 h 589927"/>
                <a:gd name="connsiteX1" fmla="*/ 605777 w 605834"/>
                <a:gd name="connsiteY1" fmla="*/ 279748 h 589927"/>
                <a:gd name="connsiteX2" fmla="*/ 587870 w 605834"/>
                <a:gd name="connsiteY2" fmla="*/ 300634 h 589927"/>
                <a:gd name="connsiteX3" fmla="*/ 510335 w 605834"/>
                <a:gd name="connsiteY3" fmla="*/ 306445 h 589927"/>
                <a:gd name="connsiteX4" fmla="*/ 508880 w 605834"/>
                <a:gd name="connsiteY4" fmla="*/ 306536 h 589927"/>
                <a:gd name="connsiteX5" fmla="*/ 489428 w 605834"/>
                <a:gd name="connsiteY5" fmla="*/ 288556 h 589927"/>
                <a:gd name="connsiteX6" fmla="*/ 507426 w 605834"/>
                <a:gd name="connsiteY6" fmla="*/ 267671 h 589927"/>
                <a:gd name="connsiteX7" fmla="*/ 20863 w 605834"/>
                <a:gd name="connsiteY7" fmla="*/ 261768 h 589927"/>
                <a:gd name="connsiteX8" fmla="*/ 98366 w 605834"/>
                <a:gd name="connsiteY8" fmla="*/ 267671 h 589927"/>
                <a:gd name="connsiteX9" fmla="*/ 116265 w 605834"/>
                <a:gd name="connsiteY9" fmla="*/ 288465 h 589927"/>
                <a:gd name="connsiteX10" fmla="*/ 96912 w 605834"/>
                <a:gd name="connsiteY10" fmla="*/ 306536 h 589927"/>
                <a:gd name="connsiteX11" fmla="*/ 95459 w 605834"/>
                <a:gd name="connsiteY11" fmla="*/ 306445 h 589927"/>
                <a:gd name="connsiteX12" fmla="*/ 17956 w 605834"/>
                <a:gd name="connsiteY12" fmla="*/ 300634 h 589927"/>
                <a:gd name="connsiteX13" fmla="*/ 57 w 605834"/>
                <a:gd name="connsiteY13" fmla="*/ 279748 h 589927"/>
                <a:gd name="connsiteX14" fmla="*/ 20863 w 605834"/>
                <a:gd name="connsiteY14" fmla="*/ 261768 h 589927"/>
                <a:gd name="connsiteX15" fmla="*/ 199523 w 605834"/>
                <a:gd name="connsiteY15" fmla="*/ 217538 h 589927"/>
                <a:gd name="connsiteX16" fmla="*/ 165895 w 605834"/>
                <a:gd name="connsiteY16" fmla="*/ 457359 h 589927"/>
                <a:gd name="connsiteX17" fmla="*/ 432195 w 605834"/>
                <a:gd name="connsiteY17" fmla="*/ 457359 h 589927"/>
                <a:gd name="connsiteX18" fmla="*/ 398567 w 605834"/>
                <a:gd name="connsiteY18" fmla="*/ 217538 h 589927"/>
                <a:gd name="connsiteX19" fmla="*/ 188617 w 605834"/>
                <a:gd name="connsiteY19" fmla="*/ 181424 h 589927"/>
                <a:gd name="connsiteX20" fmla="*/ 409473 w 605834"/>
                <a:gd name="connsiteY20" fmla="*/ 181424 h 589927"/>
                <a:gd name="connsiteX21" fmla="*/ 432559 w 605834"/>
                <a:gd name="connsiteY21" fmla="*/ 201386 h 589927"/>
                <a:gd name="connsiteX22" fmla="*/ 468368 w 605834"/>
                <a:gd name="connsiteY22" fmla="*/ 457086 h 589927"/>
                <a:gd name="connsiteX23" fmla="*/ 530263 w 605834"/>
                <a:gd name="connsiteY23" fmla="*/ 457086 h 589927"/>
                <a:gd name="connsiteX24" fmla="*/ 553530 w 605834"/>
                <a:gd name="connsiteY24" fmla="*/ 480406 h 589927"/>
                <a:gd name="connsiteX25" fmla="*/ 553530 w 605834"/>
                <a:gd name="connsiteY25" fmla="*/ 566698 h 589927"/>
                <a:gd name="connsiteX26" fmla="*/ 530263 w 605834"/>
                <a:gd name="connsiteY26" fmla="*/ 589927 h 589927"/>
                <a:gd name="connsiteX27" fmla="*/ 75007 w 605834"/>
                <a:gd name="connsiteY27" fmla="*/ 589927 h 589927"/>
                <a:gd name="connsiteX28" fmla="*/ 51740 w 605834"/>
                <a:gd name="connsiteY28" fmla="*/ 566698 h 589927"/>
                <a:gd name="connsiteX29" fmla="*/ 51740 w 605834"/>
                <a:gd name="connsiteY29" fmla="*/ 480406 h 589927"/>
                <a:gd name="connsiteX30" fmla="*/ 75007 w 605834"/>
                <a:gd name="connsiteY30" fmla="*/ 457086 h 589927"/>
                <a:gd name="connsiteX31" fmla="*/ 129631 w 605834"/>
                <a:gd name="connsiteY31" fmla="*/ 457086 h 589927"/>
                <a:gd name="connsiteX32" fmla="*/ 165531 w 605834"/>
                <a:gd name="connsiteY32" fmla="*/ 201386 h 589927"/>
                <a:gd name="connsiteX33" fmla="*/ 188617 w 605834"/>
                <a:gd name="connsiteY33" fmla="*/ 181424 h 589927"/>
                <a:gd name="connsiteX34" fmla="*/ 74479 w 605834"/>
                <a:gd name="connsiteY34" fmla="*/ 66988 h 589927"/>
                <a:gd name="connsiteX35" fmla="*/ 87108 w 605834"/>
                <a:gd name="connsiteY35" fmla="*/ 74869 h 589927"/>
                <a:gd name="connsiteX36" fmla="*/ 132901 w 605834"/>
                <a:gd name="connsiteY36" fmla="*/ 139188 h 589927"/>
                <a:gd name="connsiteX37" fmla="*/ 128358 w 605834"/>
                <a:gd name="connsiteY37" fmla="*/ 166313 h 589927"/>
                <a:gd name="connsiteX38" fmla="*/ 117091 w 605834"/>
                <a:gd name="connsiteY38" fmla="*/ 169851 h 589927"/>
                <a:gd name="connsiteX39" fmla="*/ 101191 w 605834"/>
                <a:gd name="connsiteY39" fmla="*/ 161686 h 589927"/>
                <a:gd name="connsiteX40" fmla="*/ 55398 w 605834"/>
                <a:gd name="connsiteY40" fmla="*/ 97457 h 589927"/>
                <a:gd name="connsiteX41" fmla="*/ 59941 w 605834"/>
                <a:gd name="connsiteY41" fmla="*/ 70333 h 589927"/>
                <a:gd name="connsiteX42" fmla="*/ 74479 w 605834"/>
                <a:gd name="connsiteY42" fmla="*/ 66988 h 589927"/>
                <a:gd name="connsiteX43" fmla="*/ 530820 w 605834"/>
                <a:gd name="connsiteY43" fmla="*/ 64590 h 589927"/>
                <a:gd name="connsiteX44" fmla="*/ 545326 w 605834"/>
                <a:gd name="connsiteY44" fmla="*/ 67938 h 589927"/>
                <a:gd name="connsiteX45" fmla="*/ 549870 w 605834"/>
                <a:gd name="connsiteY45" fmla="*/ 94990 h 589927"/>
                <a:gd name="connsiteX46" fmla="*/ 504067 w 605834"/>
                <a:gd name="connsiteY46" fmla="*/ 159352 h 589927"/>
                <a:gd name="connsiteX47" fmla="*/ 488254 w 605834"/>
                <a:gd name="connsiteY47" fmla="*/ 167522 h 589927"/>
                <a:gd name="connsiteX48" fmla="*/ 476985 w 605834"/>
                <a:gd name="connsiteY48" fmla="*/ 163891 h 589927"/>
                <a:gd name="connsiteX49" fmla="*/ 472350 w 605834"/>
                <a:gd name="connsiteY49" fmla="*/ 136839 h 589927"/>
                <a:gd name="connsiteX50" fmla="*/ 518153 w 605834"/>
                <a:gd name="connsiteY50" fmla="*/ 72477 h 589927"/>
                <a:gd name="connsiteX51" fmla="*/ 530820 w 605834"/>
                <a:gd name="connsiteY51" fmla="*/ 64590 h 589927"/>
                <a:gd name="connsiteX52" fmla="*/ 302680 w 605834"/>
                <a:gd name="connsiteY52" fmla="*/ 0 h 589927"/>
                <a:gd name="connsiteX53" fmla="*/ 322146 w 605834"/>
                <a:gd name="connsiteY53" fmla="*/ 19421 h 589927"/>
                <a:gd name="connsiteX54" fmla="*/ 322146 w 605834"/>
                <a:gd name="connsiteY54" fmla="*/ 115712 h 589927"/>
                <a:gd name="connsiteX55" fmla="*/ 302680 w 605834"/>
                <a:gd name="connsiteY55" fmla="*/ 135133 h 589927"/>
                <a:gd name="connsiteX56" fmla="*/ 283123 w 605834"/>
                <a:gd name="connsiteY56" fmla="*/ 115712 h 589927"/>
                <a:gd name="connsiteX57" fmla="*/ 283123 w 605834"/>
                <a:gd name="connsiteY57" fmla="*/ 19421 h 589927"/>
                <a:gd name="connsiteX58" fmla="*/ 302680 w 605834"/>
                <a:gd name="connsiteY58" fmla="*/ 0 h 58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05834" h="589927">
                  <a:moveTo>
                    <a:pt x="584870" y="261768"/>
                  </a:moveTo>
                  <a:cubicBezTo>
                    <a:pt x="595596" y="260951"/>
                    <a:pt x="604959" y="269033"/>
                    <a:pt x="605777" y="279748"/>
                  </a:cubicBezTo>
                  <a:cubicBezTo>
                    <a:pt x="606595" y="290463"/>
                    <a:pt x="598596" y="299816"/>
                    <a:pt x="587870" y="300634"/>
                  </a:cubicBezTo>
                  <a:lnTo>
                    <a:pt x="510335" y="306445"/>
                  </a:lnTo>
                  <a:cubicBezTo>
                    <a:pt x="509880" y="306445"/>
                    <a:pt x="509335" y="306536"/>
                    <a:pt x="508880" y="306536"/>
                  </a:cubicBezTo>
                  <a:cubicBezTo>
                    <a:pt x="498791" y="306536"/>
                    <a:pt x="490246" y="298727"/>
                    <a:pt x="489428" y="288556"/>
                  </a:cubicBezTo>
                  <a:cubicBezTo>
                    <a:pt x="488610" y="277841"/>
                    <a:pt x="496700" y="268488"/>
                    <a:pt x="507426" y="267671"/>
                  </a:cubicBezTo>
                  <a:close/>
                  <a:moveTo>
                    <a:pt x="20863" y="261768"/>
                  </a:moveTo>
                  <a:lnTo>
                    <a:pt x="98366" y="267671"/>
                  </a:lnTo>
                  <a:cubicBezTo>
                    <a:pt x="109087" y="268488"/>
                    <a:pt x="117083" y="277841"/>
                    <a:pt x="116265" y="288465"/>
                  </a:cubicBezTo>
                  <a:cubicBezTo>
                    <a:pt x="115538" y="298727"/>
                    <a:pt x="106998" y="306536"/>
                    <a:pt x="96912" y="306536"/>
                  </a:cubicBezTo>
                  <a:cubicBezTo>
                    <a:pt x="96458" y="306536"/>
                    <a:pt x="95913" y="306445"/>
                    <a:pt x="95459" y="306445"/>
                  </a:cubicBezTo>
                  <a:lnTo>
                    <a:pt x="17956" y="300634"/>
                  </a:lnTo>
                  <a:cubicBezTo>
                    <a:pt x="7235" y="299816"/>
                    <a:pt x="-761" y="290463"/>
                    <a:pt x="57" y="279748"/>
                  </a:cubicBezTo>
                  <a:cubicBezTo>
                    <a:pt x="874" y="269033"/>
                    <a:pt x="10233" y="260951"/>
                    <a:pt x="20863" y="261768"/>
                  </a:cubicBezTo>
                  <a:close/>
                  <a:moveTo>
                    <a:pt x="199523" y="217538"/>
                  </a:moveTo>
                  <a:lnTo>
                    <a:pt x="165895" y="457359"/>
                  </a:lnTo>
                  <a:lnTo>
                    <a:pt x="432195" y="457359"/>
                  </a:lnTo>
                  <a:lnTo>
                    <a:pt x="398567" y="217538"/>
                  </a:lnTo>
                  <a:close/>
                  <a:moveTo>
                    <a:pt x="188617" y="181424"/>
                  </a:moveTo>
                  <a:lnTo>
                    <a:pt x="409473" y="181424"/>
                  </a:lnTo>
                  <a:cubicBezTo>
                    <a:pt x="421107" y="181424"/>
                    <a:pt x="430923" y="189953"/>
                    <a:pt x="432559" y="201386"/>
                  </a:cubicBezTo>
                  <a:lnTo>
                    <a:pt x="468368" y="457086"/>
                  </a:lnTo>
                  <a:lnTo>
                    <a:pt x="530263" y="457086"/>
                  </a:lnTo>
                  <a:cubicBezTo>
                    <a:pt x="543078" y="457086"/>
                    <a:pt x="553530" y="467521"/>
                    <a:pt x="553530" y="480406"/>
                  </a:cubicBezTo>
                  <a:lnTo>
                    <a:pt x="553530" y="566698"/>
                  </a:lnTo>
                  <a:cubicBezTo>
                    <a:pt x="553530" y="579492"/>
                    <a:pt x="543078" y="589927"/>
                    <a:pt x="530263" y="589927"/>
                  </a:cubicBezTo>
                  <a:lnTo>
                    <a:pt x="75007" y="589927"/>
                  </a:lnTo>
                  <a:cubicBezTo>
                    <a:pt x="62192" y="589927"/>
                    <a:pt x="51740" y="579492"/>
                    <a:pt x="51740" y="566698"/>
                  </a:cubicBezTo>
                  <a:lnTo>
                    <a:pt x="51740" y="480406"/>
                  </a:lnTo>
                  <a:cubicBezTo>
                    <a:pt x="51740" y="467521"/>
                    <a:pt x="62192" y="457086"/>
                    <a:pt x="75007" y="457086"/>
                  </a:cubicBezTo>
                  <a:lnTo>
                    <a:pt x="129631" y="457086"/>
                  </a:lnTo>
                  <a:lnTo>
                    <a:pt x="165531" y="201386"/>
                  </a:lnTo>
                  <a:cubicBezTo>
                    <a:pt x="167167" y="189953"/>
                    <a:pt x="176983" y="181424"/>
                    <a:pt x="188617" y="181424"/>
                  </a:cubicBezTo>
                  <a:close/>
                  <a:moveTo>
                    <a:pt x="74479" y="66988"/>
                  </a:moveTo>
                  <a:cubicBezTo>
                    <a:pt x="79385" y="67816"/>
                    <a:pt x="83974" y="70515"/>
                    <a:pt x="87108" y="74869"/>
                  </a:cubicBezTo>
                  <a:lnTo>
                    <a:pt x="132901" y="139188"/>
                  </a:lnTo>
                  <a:cubicBezTo>
                    <a:pt x="139170" y="147897"/>
                    <a:pt x="137080" y="160053"/>
                    <a:pt x="128358" y="166313"/>
                  </a:cubicBezTo>
                  <a:cubicBezTo>
                    <a:pt x="124905" y="168672"/>
                    <a:pt x="120998" y="169851"/>
                    <a:pt x="117091" y="169851"/>
                  </a:cubicBezTo>
                  <a:cubicBezTo>
                    <a:pt x="111004" y="169851"/>
                    <a:pt x="105007" y="167039"/>
                    <a:pt x="101191" y="161686"/>
                  </a:cubicBezTo>
                  <a:lnTo>
                    <a:pt x="55398" y="97457"/>
                  </a:lnTo>
                  <a:cubicBezTo>
                    <a:pt x="49129" y="88658"/>
                    <a:pt x="51219" y="76592"/>
                    <a:pt x="59941" y="70333"/>
                  </a:cubicBezTo>
                  <a:cubicBezTo>
                    <a:pt x="64348" y="67203"/>
                    <a:pt x="69572" y="66160"/>
                    <a:pt x="74479" y="66988"/>
                  </a:cubicBezTo>
                  <a:close/>
                  <a:moveTo>
                    <a:pt x="530820" y="64590"/>
                  </a:moveTo>
                  <a:cubicBezTo>
                    <a:pt x="535739" y="63762"/>
                    <a:pt x="540964" y="64806"/>
                    <a:pt x="545326" y="67938"/>
                  </a:cubicBezTo>
                  <a:cubicBezTo>
                    <a:pt x="554051" y="74111"/>
                    <a:pt x="556141" y="86275"/>
                    <a:pt x="549870" y="94990"/>
                  </a:cubicBezTo>
                  <a:lnTo>
                    <a:pt x="504067" y="159352"/>
                  </a:lnTo>
                  <a:cubicBezTo>
                    <a:pt x="500341" y="164708"/>
                    <a:pt x="494343" y="167522"/>
                    <a:pt x="488254" y="167522"/>
                  </a:cubicBezTo>
                  <a:cubicBezTo>
                    <a:pt x="484346" y="167522"/>
                    <a:pt x="480347" y="166342"/>
                    <a:pt x="476985" y="163891"/>
                  </a:cubicBezTo>
                  <a:cubicBezTo>
                    <a:pt x="468169" y="157718"/>
                    <a:pt x="466170" y="145554"/>
                    <a:pt x="472350" y="136839"/>
                  </a:cubicBezTo>
                  <a:lnTo>
                    <a:pt x="518153" y="72477"/>
                  </a:lnTo>
                  <a:cubicBezTo>
                    <a:pt x="521289" y="68120"/>
                    <a:pt x="525901" y="65419"/>
                    <a:pt x="530820" y="64590"/>
                  </a:cubicBezTo>
                  <a:close/>
                  <a:moveTo>
                    <a:pt x="302680" y="0"/>
                  </a:moveTo>
                  <a:cubicBezTo>
                    <a:pt x="313414" y="0"/>
                    <a:pt x="322146" y="8712"/>
                    <a:pt x="322146" y="19421"/>
                  </a:cubicBezTo>
                  <a:lnTo>
                    <a:pt x="322146" y="115712"/>
                  </a:lnTo>
                  <a:cubicBezTo>
                    <a:pt x="322146" y="126421"/>
                    <a:pt x="313414" y="135133"/>
                    <a:pt x="302680" y="135133"/>
                  </a:cubicBezTo>
                  <a:cubicBezTo>
                    <a:pt x="291855" y="135133"/>
                    <a:pt x="283123" y="126421"/>
                    <a:pt x="283123" y="115712"/>
                  </a:cubicBezTo>
                  <a:lnTo>
                    <a:pt x="283123" y="19421"/>
                  </a:lnTo>
                  <a:cubicBezTo>
                    <a:pt x="283123" y="8712"/>
                    <a:pt x="291855" y="0"/>
                    <a:pt x="302680" y="0"/>
                  </a:cubicBezTo>
                  <a:close/>
                </a:path>
              </a:pathLst>
            </a:custGeom>
            <a:solidFill>
              <a:srgbClr val="CB2C31"/>
            </a:solidFill>
            <a:ln>
              <a:noFill/>
            </a:ln>
          </p:spPr>
          <p:txBody>
            <a:bodyPr lIns="91385" tIns="45692" rIns="91385" bIns="45692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55" name="TextBox 74"/>
            <p:cNvSpPr txBox="1"/>
            <p:nvPr/>
          </p:nvSpPr>
          <p:spPr>
            <a:xfrm>
              <a:off x="-84678" y="5856009"/>
              <a:ext cx="2539835" cy="335100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Plug &amp; play</a:t>
              </a:r>
            </a:p>
          </p:txBody>
        </p:sp>
        <p:sp>
          <p:nvSpPr>
            <p:cNvPr id="57" name="TextBox 74"/>
            <p:cNvSpPr txBox="1"/>
            <p:nvPr/>
          </p:nvSpPr>
          <p:spPr>
            <a:xfrm>
              <a:off x="1918382" y="5861555"/>
              <a:ext cx="2662351" cy="335100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Отдалечена връзка и отключване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TextBox 74"/>
            <p:cNvSpPr txBox="1"/>
            <p:nvPr/>
          </p:nvSpPr>
          <p:spPr>
            <a:xfrm>
              <a:off x="3953558" y="5861555"/>
              <a:ext cx="2662351" cy="36927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Reddot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 award 2017</a:t>
              </a:r>
            </a:p>
          </p:txBody>
        </p:sp>
        <p:sp>
          <p:nvSpPr>
            <p:cNvPr id="59" name="TextBox 74"/>
            <p:cNvSpPr txBox="1"/>
            <p:nvPr/>
          </p:nvSpPr>
          <p:spPr>
            <a:xfrm>
              <a:off x="5844774" y="5869736"/>
              <a:ext cx="2662351" cy="36927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To 3</a:t>
              </a:r>
              <a:r>
                <a:rPr kumimoji="0" lang="en-US" altLang="zh-CN" sz="12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rd</a:t>
              </a: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 party wire detector</a:t>
              </a:r>
            </a:p>
          </p:txBody>
        </p:sp>
        <p:sp>
          <p:nvSpPr>
            <p:cNvPr id="60" name="TextBox 68"/>
            <p:cNvSpPr txBox="1"/>
            <p:nvPr/>
          </p:nvSpPr>
          <p:spPr>
            <a:xfrm>
              <a:off x="9866097" y="5870608"/>
              <a:ext cx="2647724" cy="36927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Save installation cost</a:t>
              </a:r>
            </a:p>
          </p:txBody>
        </p:sp>
        <p:pic>
          <p:nvPicPr>
            <p:cNvPr id="72" name="图片 71"/>
            <p:cNvPicPr>
              <a:picLocks noChangeAspect="1"/>
            </p:cNvPicPr>
            <p:nvPr/>
          </p:nvPicPr>
          <p:blipFill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838751" y="4950008"/>
              <a:ext cx="637650" cy="63090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15" cstate="screen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colorTemperature colorTemp="112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802830" y="5004387"/>
              <a:ext cx="742339" cy="543097"/>
            </a:xfrm>
            <a:prstGeom prst="rect">
              <a:avLst/>
            </a:prstGeom>
          </p:spPr>
        </p:pic>
        <p:sp>
          <p:nvSpPr>
            <p:cNvPr id="33" name="TextBox 68"/>
            <p:cNvSpPr txBox="1"/>
            <p:nvPr/>
          </p:nvSpPr>
          <p:spPr>
            <a:xfrm>
              <a:off x="9914213" y="5588518"/>
              <a:ext cx="2647724" cy="375495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2-wire</a:t>
              </a:r>
            </a:p>
          </p:txBody>
        </p:sp>
        <p:sp>
          <p:nvSpPr>
            <p:cNvPr id="36" name="TextBox 68"/>
            <p:cNvSpPr txBox="1"/>
            <p:nvPr/>
          </p:nvSpPr>
          <p:spPr>
            <a:xfrm>
              <a:off x="7881464" y="5870608"/>
              <a:ext cx="2647724" cy="335100"/>
            </a:xfrm>
            <a:prstGeom prst="rect">
              <a:avLst/>
            </a:prstGeom>
            <a:noFill/>
          </p:spPr>
          <p:txBody>
            <a:bodyPr wrap="square" lIns="91385" tIns="45692" rIns="91385" bIns="45692" rtlCol="0">
              <a:spAutoFit/>
            </a:bodyPr>
            <a:lstStyle/>
            <a:p>
              <a:pPr marL="0" marR="0" lvl="0" indent="0" algn="ctr" defTabSz="913882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Open Sans Light" panose="020B0306030504020204" pitchFamily="34" charset="0"/>
                  <a:cs typeface="Arial" panose="020B0604020202020204" pitchFamily="34" charset="0"/>
                </a:rPr>
                <a:t>Лесна инсталация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75701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/>
          <p:cNvSpPr txBox="1"/>
          <p:nvPr/>
        </p:nvSpPr>
        <p:spPr>
          <a:xfrm>
            <a:off x="7986532" y="3965043"/>
            <a:ext cx="3111826" cy="507753"/>
          </a:xfrm>
          <a:prstGeom prst="rect">
            <a:avLst/>
          </a:prstGeom>
          <a:noFill/>
        </p:spPr>
        <p:txBody>
          <a:bodyPr wrap="square" lIns="91364" tIns="45681" rIns="91364" bIns="45681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Open Sans Light" panose="020B0306030504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986532" y="1741320"/>
            <a:ext cx="4205468" cy="4888242"/>
            <a:chOff x="8926137" y="2071440"/>
            <a:chExt cx="5237210" cy="4888242"/>
          </a:xfrm>
        </p:grpSpPr>
        <p:sp>
          <p:nvSpPr>
            <p:cNvPr id="5" name="矩形 4"/>
            <p:cNvSpPr/>
            <p:nvPr/>
          </p:nvSpPr>
          <p:spPr>
            <a:xfrm>
              <a:off x="9066286" y="4487049"/>
              <a:ext cx="3857978" cy="6987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RJ45, RS-485, SD-Card, 4 </a:t>
              </a:r>
              <a:r>
                <a:rPr kumimoji="0" lang="bg-BG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алармени входа, 1 реле, *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Wi-Fi</a:t>
              </a: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8926137" y="2071440"/>
              <a:ext cx="5237210" cy="4888242"/>
              <a:chOff x="6595532" y="2172827"/>
              <a:chExt cx="5237210" cy="4888242"/>
            </a:xfrm>
          </p:grpSpPr>
          <p:sp>
            <p:nvSpPr>
              <p:cNvPr id="63" name="TextBox 62"/>
              <p:cNvSpPr txBox="1"/>
              <p:nvPr/>
            </p:nvSpPr>
            <p:spPr>
              <a:xfrm>
                <a:off x="6791681" y="2172827"/>
                <a:ext cx="5041061" cy="456456"/>
              </a:xfrm>
              <a:prstGeom prst="rect">
                <a:avLst/>
              </a:prstGeom>
              <a:noFill/>
            </p:spPr>
            <p:txBody>
              <a:bodyPr wrap="square" lIns="91364" tIns="45681" rIns="91364" bIns="45681" rtlCol="0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2</a:t>
                </a: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MP HD </a:t>
                </a:r>
                <a:r>
                  <a:rPr kumimoji="0" lang="bg-BG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Камера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53" name="直接连接符 52"/>
              <p:cNvCxnSpPr/>
              <p:nvPr/>
            </p:nvCxnSpPr>
            <p:spPr>
              <a:xfrm>
                <a:off x="6595532" y="2349130"/>
                <a:ext cx="0" cy="647922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6595532" y="3379862"/>
                <a:ext cx="0" cy="616949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>
                <a:off x="6595532" y="4345571"/>
                <a:ext cx="0" cy="702247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/>
            </p:nvCxnSpPr>
            <p:spPr>
              <a:xfrm>
                <a:off x="6595532" y="5458875"/>
                <a:ext cx="0" cy="575931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矩形 5"/>
              <p:cNvSpPr/>
              <p:nvPr/>
            </p:nvSpPr>
            <p:spPr>
              <a:xfrm>
                <a:off x="6778981" y="3607627"/>
                <a:ext cx="2471786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Mifare 13.56Mhz</a:t>
                </a:r>
                <a:r>
                  <a:rPr kumimoji="0" lang="bg-BG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, 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IP65</a:t>
                </a: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778981" y="3282184"/>
                <a:ext cx="335334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Вграден четец за карти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6707558" y="5716021"/>
                <a:ext cx="4707692" cy="13450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Заснемане на снимка при засичане на </a:t>
                </a:r>
              </a:p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д</a:t>
                </a:r>
                <a:r>
                  <a:rPr lang="bg-BG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вижение.</a:t>
                </a:r>
              </a:p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bg-BG" altLang="zh-CN" sz="1400" dirty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*</a:t>
                </a:r>
                <a:r>
                  <a:rPr lang="en-US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DS-KV6113-PE1 </a:t>
                </a:r>
                <a:r>
                  <a:rPr lang="bg-BG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е жичен </a:t>
                </a:r>
                <a:r>
                  <a:rPr lang="en-US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Ethernet </a:t>
                </a:r>
                <a:r>
                  <a:rPr lang="bg-BG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вариант.</a:t>
                </a:r>
              </a:p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1400" dirty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*</a:t>
                </a:r>
                <a:r>
                  <a:rPr lang="en-US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DS-KV6113-WPE1 </a:t>
                </a:r>
                <a:r>
                  <a:rPr lang="bg-BG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разполага с </a:t>
                </a:r>
                <a:r>
                  <a:rPr lang="en-US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Wi-Fi</a:t>
                </a:r>
                <a:endParaRPr lang="bg-BG" altLang="zh-CN" sz="1400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TextBox 62"/>
              <p:cNvSpPr txBox="1"/>
              <p:nvPr/>
            </p:nvSpPr>
            <p:spPr>
              <a:xfrm>
                <a:off x="6723273" y="4164794"/>
                <a:ext cx="5041061" cy="456456"/>
              </a:xfrm>
              <a:prstGeom prst="rect">
                <a:avLst/>
              </a:prstGeom>
              <a:noFill/>
            </p:spPr>
            <p:txBody>
              <a:bodyPr wrap="square" lIns="91364" tIns="45681" rIns="91364" bIns="45681" rtlCol="0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bg-BG" altLang="zh-CN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Интерфейси: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6778981" y="2616479"/>
                <a:ext cx="3820547" cy="6987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True W</a:t>
                </a:r>
                <a:r>
                  <a:rPr lang="en-US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DR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, 1920x1080p </a:t>
                </a:r>
                <a:r>
                  <a:rPr kumimoji="0" lang="bg-BG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резолюция</a:t>
                </a:r>
              </a:p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bg-BG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129 градуса ъгъл на видимост</a:t>
                </a:r>
                <a:endPara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TextBox 62"/>
              <p:cNvSpPr txBox="1"/>
              <p:nvPr/>
            </p:nvSpPr>
            <p:spPr>
              <a:xfrm>
                <a:off x="6695088" y="5274471"/>
                <a:ext cx="5041061" cy="456456"/>
              </a:xfrm>
              <a:prstGeom prst="rect">
                <a:avLst/>
              </a:prstGeom>
              <a:noFill/>
            </p:spPr>
            <p:txBody>
              <a:bodyPr wrap="square" lIns="91364" tIns="45681" rIns="91364" bIns="45681" rtlCol="0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Засичане на движение: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0" y="-14768"/>
            <a:ext cx="12192000" cy="1237284"/>
            <a:chOff x="0" y="-14768"/>
            <a:chExt cx="12192000" cy="123728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27"/>
              <a:ext cx="12192000" cy="1222543"/>
            </a:xfrm>
            <a:prstGeom prst="rect">
              <a:avLst/>
            </a:prstGeom>
          </p:spPr>
        </p:pic>
        <p:sp>
          <p:nvSpPr>
            <p:cNvPr id="52" name="TextBox 49"/>
            <p:cNvSpPr txBox="1"/>
            <p:nvPr/>
          </p:nvSpPr>
          <p:spPr>
            <a:xfrm>
              <a:off x="412669" y="278195"/>
              <a:ext cx="11003613" cy="64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Нов </a:t>
              </a:r>
              <a:r>
                <a:rPr kumimoji="0" lang="en-US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Wi-Fi </a:t>
              </a: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звънец 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57616" y="-14768"/>
              <a:ext cx="2561492" cy="1232717"/>
            </a:xfrm>
            <a:prstGeom prst="rect">
              <a:avLst/>
            </a:prstGeom>
          </p:spPr>
        </p:pic>
      </p:grp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8618" y="1160528"/>
            <a:ext cx="2483271" cy="5145518"/>
          </a:xfrm>
          <a:prstGeom prst="rect">
            <a:avLst/>
          </a:prstGeom>
        </p:spPr>
      </p:pic>
      <p:pic>
        <p:nvPicPr>
          <p:cNvPr id="42" name="Picture 1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07724" y="4804629"/>
            <a:ext cx="788276" cy="1152409"/>
          </a:xfrm>
          <a:prstGeom prst="rect">
            <a:avLst/>
          </a:prstGeom>
        </p:spPr>
      </p:pic>
      <p:sp>
        <p:nvSpPr>
          <p:cNvPr id="43" name="矩形 5"/>
          <p:cNvSpPr/>
          <p:nvPr/>
        </p:nvSpPr>
        <p:spPr>
          <a:xfrm>
            <a:off x="5337823" y="6045187"/>
            <a:ext cx="16017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rPr>
              <a:t>DS-KABV6113-RS </a:t>
            </a:r>
            <a:r>
              <a:rPr lang="bg-BG" altLang="zh-CN" sz="1200" dirty="0" smtClean="0">
                <a:solidFill>
                  <a:prstClr val="black"/>
                </a:solidFill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rPr>
              <a:t>за повърхностен монтаж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042663" y="6234726"/>
            <a:ext cx="1916435" cy="333395"/>
            <a:chOff x="1131189" y="5732789"/>
            <a:chExt cx="1916435" cy="333395"/>
          </a:xfrm>
        </p:grpSpPr>
        <p:sp>
          <p:nvSpPr>
            <p:cNvPr id="16" name="矩形 15"/>
            <p:cNvSpPr/>
            <p:nvPr/>
          </p:nvSpPr>
          <p:spPr>
            <a:xfrm>
              <a:off x="1131189" y="5732789"/>
              <a:ext cx="1731193" cy="333395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158509" y="5747973"/>
              <a:ext cx="18891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DS-KV6113 Series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6" name="组合 56">
            <a:extLst>
              <a:ext uri="{FF2B5EF4-FFF2-40B4-BE49-F238E27FC236}">
                <a16:creationId xmlns:a16="http://schemas.microsoft.com/office/drawing/2014/main" xmlns="" id="{A52F36F8-3400-473E-B62B-2A9492D4610F}"/>
              </a:ext>
            </a:extLst>
          </p:cNvPr>
          <p:cNvGrpSpPr/>
          <p:nvPr/>
        </p:nvGrpSpPr>
        <p:grpSpPr>
          <a:xfrm>
            <a:off x="4773856" y="1287414"/>
            <a:ext cx="1446989" cy="832659"/>
            <a:chOff x="4135293" y="2537097"/>
            <a:chExt cx="1479568" cy="911346"/>
          </a:xfrm>
        </p:grpSpPr>
        <p:sp>
          <p:nvSpPr>
            <p:cNvPr id="37" name="椭圆 27">
              <a:extLst>
                <a:ext uri="{FF2B5EF4-FFF2-40B4-BE49-F238E27FC236}">
                  <a16:creationId xmlns:a16="http://schemas.microsoft.com/office/drawing/2014/main" xmlns="" id="{45259950-6A08-492D-8AE7-1AA65B872E7F}"/>
                </a:ext>
              </a:extLst>
            </p:cNvPr>
            <p:cNvSpPr/>
            <p:nvPr/>
          </p:nvSpPr>
          <p:spPr>
            <a:xfrm>
              <a:off x="4405136" y="2537097"/>
              <a:ext cx="911347" cy="91134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28">
              <a:extLst>
                <a:ext uri="{FF2B5EF4-FFF2-40B4-BE49-F238E27FC236}">
                  <a16:creationId xmlns:a16="http://schemas.microsoft.com/office/drawing/2014/main" xmlns="" id="{0237B50D-82AA-4795-9DF4-1737F667739C}"/>
                </a:ext>
              </a:extLst>
            </p:cNvPr>
            <p:cNvSpPr txBox="1"/>
            <p:nvPr/>
          </p:nvSpPr>
          <p:spPr>
            <a:xfrm>
              <a:off x="4135293" y="2829579"/>
              <a:ext cx="1479568" cy="325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ts val="16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Наличен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067220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" y="3277075"/>
            <a:ext cx="12191999" cy="1105574"/>
          </a:xfrm>
          <a:prstGeom prst="rect">
            <a:avLst/>
          </a:prstGeom>
          <a:solidFill>
            <a:schemeClr val="bg1">
              <a:lumMod val="5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139645" y="3416713"/>
            <a:ext cx="11037347" cy="810343"/>
            <a:chOff x="1063453" y="3578676"/>
            <a:chExt cx="11037347" cy="810343"/>
          </a:xfrm>
        </p:grpSpPr>
        <p:grpSp>
          <p:nvGrpSpPr>
            <p:cNvPr id="2" name="组合 1"/>
            <p:cNvGrpSpPr/>
            <p:nvPr/>
          </p:nvGrpSpPr>
          <p:grpSpPr>
            <a:xfrm>
              <a:off x="1063453" y="3674003"/>
              <a:ext cx="2082556" cy="688345"/>
              <a:chOff x="5787526" y="1954602"/>
              <a:chExt cx="2082556" cy="688345"/>
            </a:xfrm>
          </p:grpSpPr>
          <p:sp>
            <p:nvSpPr>
              <p:cNvPr id="24" name="TextBox 67"/>
              <p:cNvSpPr txBox="1"/>
              <p:nvPr/>
            </p:nvSpPr>
            <p:spPr>
              <a:xfrm>
                <a:off x="5787526" y="2319046"/>
                <a:ext cx="2082556" cy="323901"/>
              </a:xfrm>
              <a:prstGeom prst="rect">
                <a:avLst/>
              </a:prstGeom>
              <a:noFill/>
            </p:spPr>
            <p:txBody>
              <a:bodyPr wrap="square" lIns="91406" tIns="45703" rIns="91406" bIns="45703" rtlCol="0">
                <a:spAutoFit/>
              </a:bodyPr>
              <a:lstStyle/>
              <a:p>
                <a:pPr algn="ctr" defTabSz="913851">
                  <a:lnSpc>
                    <a:spcPct val="114000"/>
                  </a:lnSpc>
                  <a:defRPr/>
                </a:pPr>
                <a:r>
                  <a:rPr lang="en-US" altLang="zh-CN" sz="1400" dirty="0">
                    <a:latin typeface="TSTAR PRO"/>
                    <a:ea typeface="Microsoft YaHei"/>
                    <a:cs typeface="+mn-ea"/>
                  </a:rPr>
                  <a:t>Wi-Fi Supported</a:t>
                </a:r>
              </a:p>
            </p:txBody>
          </p:sp>
          <p:sp>
            <p:nvSpPr>
              <p:cNvPr id="27" name="connection_88270"/>
              <p:cNvSpPr>
                <a:spLocks noChangeAspect="1"/>
              </p:cNvSpPr>
              <p:nvPr/>
            </p:nvSpPr>
            <p:spPr bwMode="auto">
              <a:xfrm>
                <a:off x="6590174" y="1954602"/>
                <a:ext cx="477261" cy="346106"/>
              </a:xfrm>
              <a:custGeom>
                <a:avLst/>
                <a:gdLst>
                  <a:gd name="connsiteX0" fmla="*/ 303660 w 607524"/>
                  <a:gd name="connsiteY0" fmla="*/ 340767 h 440571"/>
                  <a:gd name="connsiteX1" fmla="*/ 274164 w 607524"/>
                  <a:gd name="connsiteY1" fmla="*/ 370217 h 440571"/>
                  <a:gd name="connsiteX2" fmla="*/ 303660 w 607524"/>
                  <a:gd name="connsiteY2" fmla="*/ 399668 h 440571"/>
                  <a:gd name="connsiteX3" fmla="*/ 333361 w 607524"/>
                  <a:gd name="connsiteY3" fmla="*/ 370217 h 440571"/>
                  <a:gd name="connsiteX4" fmla="*/ 303660 w 607524"/>
                  <a:gd name="connsiteY4" fmla="*/ 340767 h 440571"/>
                  <a:gd name="connsiteX5" fmla="*/ 303660 w 607524"/>
                  <a:gd name="connsiteY5" fmla="*/ 299863 h 440571"/>
                  <a:gd name="connsiteX6" fmla="*/ 374328 w 607524"/>
                  <a:gd name="connsiteY6" fmla="*/ 370217 h 440571"/>
                  <a:gd name="connsiteX7" fmla="*/ 303660 w 607524"/>
                  <a:gd name="connsiteY7" fmla="*/ 440571 h 440571"/>
                  <a:gd name="connsiteX8" fmla="*/ 233197 w 607524"/>
                  <a:gd name="connsiteY8" fmla="*/ 370217 h 440571"/>
                  <a:gd name="connsiteX9" fmla="*/ 303660 w 607524"/>
                  <a:gd name="connsiteY9" fmla="*/ 299863 h 440571"/>
                  <a:gd name="connsiteX10" fmla="*/ 303733 w 607524"/>
                  <a:gd name="connsiteY10" fmla="*/ 200036 h 440571"/>
                  <a:gd name="connsiteX11" fmla="*/ 459766 w 607524"/>
                  <a:gd name="connsiteY11" fmla="*/ 264460 h 440571"/>
                  <a:gd name="connsiteX12" fmla="*/ 459766 w 607524"/>
                  <a:gd name="connsiteY12" fmla="*/ 293298 h 440571"/>
                  <a:gd name="connsiteX13" fmla="*/ 430880 w 607524"/>
                  <a:gd name="connsiteY13" fmla="*/ 293298 h 440571"/>
                  <a:gd name="connsiteX14" fmla="*/ 176637 w 607524"/>
                  <a:gd name="connsiteY14" fmla="*/ 293298 h 440571"/>
                  <a:gd name="connsiteX15" fmla="*/ 162092 w 607524"/>
                  <a:gd name="connsiteY15" fmla="*/ 299229 h 440571"/>
                  <a:gd name="connsiteX16" fmla="*/ 147546 w 607524"/>
                  <a:gd name="connsiteY16" fmla="*/ 293298 h 440571"/>
                  <a:gd name="connsiteX17" fmla="*/ 147546 w 607524"/>
                  <a:gd name="connsiteY17" fmla="*/ 264460 h 440571"/>
                  <a:gd name="connsiteX18" fmla="*/ 303733 w 607524"/>
                  <a:gd name="connsiteY18" fmla="*/ 200036 h 440571"/>
                  <a:gd name="connsiteX19" fmla="*/ 303763 w 607524"/>
                  <a:gd name="connsiteY19" fmla="*/ 99939 h 440571"/>
                  <a:gd name="connsiteX20" fmla="*/ 530684 w 607524"/>
                  <a:gd name="connsiteY20" fmla="*/ 193682 h 440571"/>
                  <a:gd name="connsiteX21" fmla="*/ 530684 w 607524"/>
                  <a:gd name="connsiteY21" fmla="*/ 222731 h 440571"/>
                  <a:gd name="connsiteX22" fmla="*/ 501794 w 607524"/>
                  <a:gd name="connsiteY22" fmla="*/ 222731 h 440571"/>
                  <a:gd name="connsiteX23" fmla="*/ 105731 w 607524"/>
                  <a:gd name="connsiteY23" fmla="*/ 222731 h 440571"/>
                  <a:gd name="connsiteX24" fmla="*/ 91388 w 607524"/>
                  <a:gd name="connsiteY24" fmla="*/ 228663 h 440571"/>
                  <a:gd name="connsiteX25" fmla="*/ 76841 w 607524"/>
                  <a:gd name="connsiteY25" fmla="*/ 222731 h 440571"/>
                  <a:gd name="connsiteX26" fmla="*/ 76841 w 607524"/>
                  <a:gd name="connsiteY26" fmla="*/ 193682 h 440571"/>
                  <a:gd name="connsiteX27" fmla="*/ 303763 w 607524"/>
                  <a:gd name="connsiteY27" fmla="*/ 99939 h 440571"/>
                  <a:gd name="connsiteX28" fmla="*/ 303762 w 607524"/>
                  <a:gd name="connsiteY28" fmla="*/ 0 h 440571"/>
                  <a:gd name="connsiteX29" fmla="*/ 601532 w 607524"/>
                  <a:gd name="connsiteY29" fmla="*/ 122902 h 440571"/>
                  <a:gd name="connsiteX30" fmla="*/ 601532 w 607524"/>
                  <a:gd name="connsiteY30" fmla="*/ 151953 h 440571"/>
                  <a:gd name="connsiteX31" fmla="*/ 586987 w 607524"/>
                  <a:gd name="connsiteY31" fmla="*/ 157886 h 440571"/>
                  <a:gd name="connsiteX32" fmla="*/ 572442 w 607524"/>
                  <a:gd name="connsiteY32" fmla="*/ 151953 h 440571"/>
                  <a:gd name="connsiteX33" fmla="*/ 35082 w 607524"/>
                  <a:gd name="connsiteY33" fmla="*/ 151953 h 440571"/>
                  <a:gd name="connsiteX34" fmla="*/ 5992 w 607524"/>
                  <a:gd name="connsiteY34" fmla="*/ 151953 h 440571"/>
                  <a:gd name="connsiteX35" fmla="*/ 5992 w 607524"/>
                  <a:gd name="connsiteY35" fmla="*/ 122902 h 440571"/>
                  <a:gd name="connsiteX36" fmla="*/ 303762 w 607524"/>
                  <a:gd name="connsiteY36" fmla="*/ 0 h 440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07524" h="440571">
                    <a:moveTo>
                      <a:pt x="303660" y="340767"/>
                    </a:moveTo>
                    <a:cubicBezTo>
                      <a:pt x="287478" y="340767"/>
                      <a:pt x="274164" y="353856"/>
                      <a:pt x="274164" y="370217"/>
                    </a:cubicBezTo>
                    <a:cubicBezTo>
                      <a:pt x="274164" y="386579"/>
                      <a:pt x="287478" y="399668"/>
                      <a:pt x="303660" y="399668"/>
                    </a:cubicBezTo>
                    <a:cubicBezTo>
                      <a:pt x="320047" y="399668"/>
                      <a:pt x="333361" y="386579"/>
                      <a:pt x="333361" y="370217"/>
                    </a:cubicBezTo>
                    <a:cubicBezTo>
                      <a:pt x="333361" y="353856"/>
                      <a:pt x="320047" y="340767"/>
                      <a:pt x="303660" y="340767"/>
                    </a:cubicBezTo>
                    <a:close/>
                    <a:moveTo>
                      <a:pt x="303660" y="299863"/>
                    </a:moveTo>
                    <a:cubicBezTo>
                      <a:pt x="342579" y="299863"/>
                      <a:pt x="374328" y="331359"/>
                      <a:pt x="374328" y="370217"/>
                    </a:cubicBezTo>
                    <a:cubicBezTo>
                      <a:pt x="374328" y="409075"/>
                      <a:pt x="342579" y="440571"/>
                      <a:pt x="303660" y="440571"/>
                    </a:cubicBezTo>
                    <a:cubicBezTo>
                      <a:pt x="264946" y="440571"/>
                      <a:pt x="233197" y="409075"/>
                      <a:pt x="233197" y="370217"/>
                    </a:cubicBezTo>
                    <a:cubicBezTo>
                      <a:pt x="233197" y="331359"/>
                      <a:pt x="264946" y="299863"/>
                      <a:pt x="303660" y="299863"/>
                    </a:cubicBezTo>
                    <a:close/>
                    <a:moveTo>
                      <a:pt x="303733" y="200036"/>
                    </a:moveTo>
                    <a:cubicBezTo>
                      <a:pt x="360251" y="200036"/>
                      <a:pt x="416744" y="221510"/>
                      <a:pt x="459766" y="264460"/>
                    </a:cubicBezTo>
                    <a:cubicBezTo>
                      <a:pt x="467756" y="272436"/>
                      <a:pt x="467756" y="285321"/>
                      <a:pt x="459766" y="293298"/>
                    </a:cubicBezTo>
                    <a:cubicBezTo>
                      <a:pt x="451776" y="301274"/>
                      <a:pt x="438869" y="301274"/>
                      <a:pt x="430880" y="293298"/>
                    </a:cubicBezTo>
                    <a:cubicBezTo>
                      <a:pt x="360814" y="223351"/>
                      <a:pt x="246702" y="223351"/>
                      <a:pt x="176637" y="293298"/>
                    </a:cubicBezTo>
                    <a:cubicBezTo>
                      <a:pt x="172540" y="297388"/>
                      <a:pt x="167418" y="299229"/>
                      <a:pt x="162092" y="299229"/>
                    </a:cubicBezTo>
                    <a:cubicBezTo>
                      <a:pt x="156970" y="299229"/>
                      <a:pt x="151643" y="297388"/>
                      <a:pt x="147546" y="293298"/>
                    </a:cubicBezTo>
                    <a:cubicBezTo>
                      <a:pt x="139556" y="285321"/>
                      <a:pt x="139556" y="272436"/>
                      <a:pt x="147546" y="264460"/>
                    </a:cubicBezTo>
                    <a:cubicBezTo>
                      <a:pt x="190671" y="221510"/>
                      <a:pt x="247215" y="200036"/>
                      <a:pt x="303733" y="200036"/>
                    </a:cubicBezTo>
                    <a:close/>
                    <a:moveTo>
                      <a:pt x="303763" y="99939"/>
                    </a:moveTo>
                    <a:cubicBezTo>
                      <a:pt x="385926" y="99939"/>
                      <a:pt x="468088" y="131187"/>
                      <a:pt x="530684" y="193682"/>
                    </a:cubicBezTo>
                    <a:cubicBezTo>
                      <a:pt x="538675" y="201660"/>
                      <a:pt x="538675" y="214548"/>
                      <a:pt x="530684" y="222731"/>
                    </a:cubicBezTo>
                    <a:cubicBezTo>
                      <a:pt x="522693" y="230709"/>
                      <a:pt x="509785" y="230709"/>
                      <a:pt x="501794" y="222731"/>
                    </a:cubicBezTo>
                    <a:cubicBezTo>
                      <a:pt x="392585" y="113696"/>
                      <a:pt x="214940" y="113696"/>
                      <a:pt x="105731" y="222731"/>
                    </a:cubicBezTo>
                    <a:cubicBezTo>
                      <a:pt x="101838" y="226618"/>
                      <a:pt x="96511" y="228663"/>
                      <a:pt x="91388" y="228663"/>
                    </a:cubicBezTo>
                    <a:cubicBezTo>
                      <a:pt x="86061" y="228663"/>
                      <a:pt x="80734" y="226618"/>
                      <a:pt x="76841" y="222731"/>
                    </a:cubicBezTo>
                    <a:cubicBezTo>
                      <a:pt x="68850" y="214548"/>
                      <a:pt x="68850" y="201660"/>
                      <a:pt x="76841" y="193682"/>
                    </a:cubicBezTo>
                    <a:cubicBezTo>
                      <a:pt x="139437" y="131187"/>
                      <a:pt x="221600" y="99939"/>
                      <a:pt x="303763" y="99939"/>
                    </a:cubicBezTo>
                    <a:close/>
                    <a:moveTo>
                      <a:pt x="303762" y="0"/>
                    </a:moveTo>
                    <a:cubicBezTo>
                      <a:pt x="411572" y="0"/>
                      <a:pt x="519382" y="40967"/>
                      <a:pt x="601532" y="122902"/>
                    </a:cubicBezTo>
                    <a:cubicBezTo>
                      <a:pt x="609522" y="131086"/>
                      <a:pt x="609522" y="143974"/>
                      <a:pt x="601532" y="151953"/>
                    </a:cubicBezTo>
                    <a:cubicBezTo>
                      <a:pt x="597435" y="155840"/>
                      <a:pt x="592109" y="157886"/>
                      <a:pt x="586987" y="157886"/>
                    </a:cubicBezTo>
                    <a:cubicBezTo>
                      <a:pt x="581660" y="157886"/>
                      <a:pt x="576539" y="155840"/>
                      <a:pt x="572442" y="151953"/>
                    </a:cubicBezTo>
                    <a:cubicBezTo>
                      <a:pt x="424325" y="4040"/>
                      <a:pt x="183199" y="4040"/>
                      <a:pt x="35082" y="151953"/>
                    </a:cubicBezTo>
                    <a:cubicBezTo>
                      <a:pt x="27093" y="159932"/>
                      <a:pt x="13981" y="159932"/>
                      <a:pt x="5992" y="151953"/>
                    </a:cubicBezTo>
                    <a:cubicBezTo>
                      <a:pt x="-1998" y="143974"/>
                      <a:pt x="-1998" y="131086"/>
                      <a:pt x="5992" y="122902"/>
                    </a:cubicBezTo>
                    <a:cubicBezTo>
                      <a:pt x="88143" y="40967"/>
                      <a:pt x="195952" y="0"/>
                      <a:pt x="303762" y="0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</p:spPr>
          </p:sp>
        </p:grpSp>
        <p:grpSp>
          <p:nvGrpSpPr>
            <p:cNvPr id="3" name="组合 2"/>
            <p:cNvGrpSpPr/>
            <p:nvPr/>
          </p:nvGrpSpPr>
          <p:grpSpPr>
            <a:xfrm>
              <a:off x="4188110" y="3634680"/>
              <a:ext cx="1754188" cy="733628"/>
              <a:chOff x="7683434" y="1931776"/>
              <a:chExt cx="1754188" cy="733628"/>
            </a:xfrm>
          </p:grpSpPr>
          <p:sp>
            <p:nvSpPr>
              <p:cNvPr id="22" name="TextBox 65"/>
              <p:cNvSpPr txBox="1"/>
              <p:nvPr/>
            </p:nvSpPr>
            <p:spPr>
              <a:xfrm>
                <a:off x="7683434" y="2341503"/>
                <a:ext cx="1754188" cy="323901"/>
              </a:xfrm>
              <a:prstGeom prst="rect">
                <a:avLst/>
              </a:prstGeom>
              <a:noFill/>
            </p:spPr>
            <p:txBody>
              <a:bodyPr wrap="square" lIns="91406" tIns="45703" rIns="91406" bIns="45703" rtlCol="0">
                <a:spAutoFit/>
              </a:bodyPr>
              <a:lstStyle/>
              <a:p>
                <a:pPr algn="ctr" defTabSz="913851">
                  <a:lnSpc>
                    <a:spcPct val="114000"/>
                  </a:lnSpc>
                  <a:defRPr/>
                </a:pPr>
                <a:r>
                  <a:rPr lang="en-US" altLang="zh-CN" sz="1400" dirty="0">
                    <a:latin typeface="TSTAR PRO"/>
                    <a:ea typeface="Microsoft YaHei"/>
                    <a:cs typeface="+mn-ea"/>
                  </a:rPr>
                  <a:t>Standard </a:t>
                </a:r>
                <a:r>
                  <a:rPr lang="en-US" altLang="zh-CN" sz="1400" dirty="0" err="1">
                    <a:latin typeface="TSTAR PRO"/>
                    <a:ea typeface="Microsoft YaHei"/>
                    <a:cs typeface="+mn-ea"/>
                  </a:rPr>
                  <a:t>PoE</a:t>
                </a:r>
                <a:endParaRPr lang="en-US" altLang="zh-CN" sz="1400" dirty="0">
                  <a:latin typeface="TSTAR PRO"/>
                  <a:ea typeface="Microsoft YaHei"/>
                  <a:cs typeface="+mn-ea"/>
                </a:endParaRPr>
              </a:p>
            </p:txBody>
          </p:sp>
          <p:sp>
            <p:nvSpPr>
              <p:cNvPr id="28" name="connection_88270"/>
              <p:cNvSpPr>
                <a:spLocks noChangeAspect="1"/>
              </p:cNvSpPr>
              <p:nvPr/>
            </p:nvSpPr>
            <p:spPr bwMode="auto">
              <a:xfrm>
                <a:off x="8382790" y="1931776"/>
                <a:ext cx="378219" cy="375496"/>
              </a:xfrm>
              <a:custGeom>
                <a:avLst/>
                <a:gdLst>
                  <a:gd name="T0" fmla="*/ 472622 w 604011"/>
                  <a:gd name="T1" fmla="*/ 472622 w 604011"/>
                  <a:gd name="T2" fmla="*/ 472622 w 604011"/>
                  <a:gd name="T3" fmla="*/ 472622 w 604011"/>
                  <a:gd name="T4" fmla="*/ 472622 w 604011"/>
                  <a:gd name="T5" fmla="*/ 472622 w 604011"/>
                  <a:gd name="T6" fmla="*/ 472622 w 604011"/>
                  <a:gd name="T7" fmla="*/ 472622 w 604011"/>
                  <a:gd name="T8" fmla="*/ 472622 w 604011"/>
                  <a:gd name="T9" fmla="*/ 472622 w 604011"/>
                  <a:gd name="T10" fmla="*/ 472622 w 604011"/>
                  <a:gd name="T11" fmla="*/ 472622 w 604011"/>
                  <a:gd name="T12" fmla="*/ 472622 w 604011"/>
                  <a:gd name="T13" fmla="*/ 472622 w 604011"/>
                  <a:gd name="T14" fmla="*/ 472622 w 604011"/>
                  <a:gd name="T15" fmla="*/ 472622 w 604011"/>
                  <a:gd name="T16" fmla="*/ 472622 w 604011"/>
                  <a:gd name="T17" fmla="*/ 472622 w 604011"/>
                  <a:gd name="T18" fmla="*/ 472622 w 604011"/>
                  <a:gd name="T19" fmla="*/ 472622 w 604011"/>
                  <a:gd name="T20" fmla="*/ 472622 w 604011"/>
                  <a:gd name="T21" fmla="*/ 472622 w 604011"/>
                  <a:gd name="T22" fmla="*/ 472622 w 604011"/>
                  <a:gd name="T23" fmla="*/ 472622 w 604011"/>
                  <a:gd name="T24" fmla="*/ 472622 w 604011"/>
                  <a:gd name="T25" fmla="*/ 472622 w 604011"/>
                  <a:gd name="T26" fmla="*/ 472622 w 604011"/>
                  <a:gd name="T27" fmla="*/ 472622 w 604011"/>
                  <a:gd name="T28" fmla="*/ 472622 w 604011"/>
                  <a:gd name="T29" fmla="*/ 472622 w 604011"/>
                  <a:gd name="T30" fmla="*/ 472622 w 604011"/>
                  <a:gd name="T31" fmla="*/ 472622 w 604011"/>
                  <a:gd name="T32" fmla="*/ 472622 w 604011"/>
                  <a:gd name="T33" fmla="*/ 472622 w 604011"/>
                  <a:gd name="T34" fmla="*/ 472622 w 604011"/>
                  <a:gd name="T35" fmla="*/ 472622 w 604011"/>
                  <a:gd name="T36" fmla="*/ 472622 w 604011"/>
                  <a:gd name="T37" fmla="*/ 472622 w 604011"/>
                  <a:gd name="T38" fmla="*/ 472622 w 604011"/>
                  <a:gd name="T39" fmla="*/ 472622 w 604011"/>
                  <a:gd name="T40" fmla="*/ 472622 w 604011"/>
                  <a:gd name="T41" fmla="*/ 472622 w 604011"/>
                  <a:gd name="T42" fmla="*/ 472622 w 604011"/>
                  <a:gd name="T43" fmla="*/ 472622 w 604011"/>
                  <a:gd name="T44" fmla="*/ 472622 w 604011"/>
                  <a:gd name="T45" fmla="*/ 472622 w 604011"/>
                  <a:gd name="T46" fmla="*/ 472622 w 604011"/>
                  <a:gd name="T47" fmla="*/ 472622 w 604011"/>
                  <a:gd name="T48" fmla="*/ 472622 w 604011"/>
                  <a:gd name="T49" fmla="*/ 472622 w 604011"/>
                  <a:gd name="T50" fmla="*/ 472622 w 604011"/>
                  <a:gd name="T51" fmla="*/ 472622 w 604011"/>
                  <a:gd name="T52" fmla="*/ 472622 w 604011"/>
                  <a:gd name="T53" fmla="*/ 472622 w 604011"/>
                  <a:gd name="T54" fmla="*/ 472622 w 604011"/>
                  <a:gd name="T55" fmla="*/ 472622 w 604011"/>
                  <a:gd name="T56" fmla="*/ 472622 w 604011"/>
                  <a:gd name="T57" fmla="*/ 472622 w 604011"/>
                  <a:gd name="T58" fmla="*/ 472622 w 604011"/>
                  <a:gd name="T59" fmla="*/ 472622 w 604011"/>
                  <a:gd name="T60" fmla="*/ 472622 w 604011"/>
                  <a:gd name="T61" fmla="*/ 472622 w 604011"/>
                  <a:gd name="T62" fmla="*/ 472622 w 604011"/>
                  <a:gd name="T63" fmla="*/ 472622 w 604011"/>
                  <a:gd name="T64" fmla="*/ 472622 w 604011"/>
                  <a:gd name="T65" fmla="*/ 472622 w 604011"/>
                  <a:gd name="T66" fmla="*/ 472622 w 604011"/>
                  <a:gd name="T67" fmla="*/ 472622 w 604011"/>
                  <a:gd name="T68" fmla="*/ 472622 w 604011"/>
                  <a:gd name="T69" fmla="*/ 472622 w 604011"/>
                  <a:gd name="T70" fmla="*/ 472622 w 604011"/>
                  <a:gd name="T71" fmla="*/ 472622 w 604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7" h="177">
                    <a:moveTo>
                      <a:pt x="161" y="0"/>
                    </a:moveTo>
                    <a:lnTo>
                      <a:pt x="16" y="0"/>
                    </a:lnTo>
                    <a:cubicBezTo>
                      <a:pt x="7" y="0"/>
                      <a:pt x="0" y="7"/>
                      <a:pt x="0" y="16"/>
                    </a:cubicBezTo>
                    <a:lnTo>
                      <a:pt x="0" y="161"/>
                    </a:lnTo>
                    <a:cubicBezTo>
                      <a:pt x="0" y="170"/>
                      <a:pt x="7" y="177"/>
                      <a:pt x="16" y="177"/>
                    </a:cubicBezTo>
                    <a:lnTo>
                      <a:pt x="161" y="177"/>
                    </a:lnTo>
                    <a:cubicBezTo>
                      <a:pt x="170" y="177"/>
                      <a:pt x="177" y="170"/>
                      <a:pt x="177" y="161"/>
                    </a:cubicBezTo>
                    <a:lnTo>
                      <a:pt x="177" y="16"/>
                    </a:lnTo>
                    <a:cubicBezTo>
                      <a:pt x="177" y="7"/>
                      <a:pt x="170" y="0"/>
                      <a:pt x="161" y="0"/>
                    </a:cubicBezTo>
                    <a:close/>
                    <a:moveTo>
                      <a:pt x="142" y="139"/>
                    </a:moveTo>
                    <a:cubicBezTo>
                      <a:pt x="142" y="144"/>
                      <a:pt x="137" y="148"/>
                      <a:pt x="132" y="148"/>
                    </a:cubicBezTo>
                    <a:lnTo>
                      <a:pt x="114" y="148"/>
                    </a:lnTo>
                    <a:lnTo>
                      <a:pt x="114" y="98"/>
                    </a:lnTo>
                    <a:lnTo>
                      <a:pt x="106" y="98"/>
                    </a:lnTo>
                    <a:lnTo>
                      <a:pt x="106" y="148"/>
                    </a:lnTo>
                    <a:lnTo>
                      <a:pt x="93" y="148"/>
                    </a:lnTo>
                    <a:lnTo>
                      <a:pt x="93" y="98"/>
                    </a:lnTo>
                    <a:lnTo>
                      <a:pt x="84" y="98"/>
                    </a:lnTo>
                    <a:lnTo>
                      <a:pt x="84" y="148"/>
                    </a:lnTo>
                    <a:lnTo>
                      <a:pt x="70" y="148"/>
                    </a:lnTo>
                    <a:lnTo>
                      <a:pt x="70" y="98"/>
                    </a:lnTo>
                    <a:lnTo>
                      <a:pt x="62" y="98"/>
                    </a:lnTo>
                    <a:lnTo>
                      <a:pt x="62" y="148"/>
                    </a:lnTo>
                    <a:lnTo>
                      <a:pt x="45" y="148"/>
                    </a:lnTo>
                    <a:cubicBezTo>
                      <a:pt x="39" y="148"/>
                      <a:pt x="35" y="144"/>
                      <a:pt x="35" y="139"/>
                    </a:cubicBezTo>
                    <a:lnTo>
                      <a:pt x="35" y="62"/>
                    </a:lnTo>
                    <a:cubicBezTo>
                      <a:pt x="35" y="57"/>
                      <a:pt x="39" y="53"/>
                      <a:pt x="45" y="53"/>
                    </a:cubicBezTo>
                    <a:lnTo>
                      <a:pt x="57" y="53"/>
                    </a:lnTo>
                    <a:lnTo>
                      <a:pt x="57" y="34"/>
                    </a:lnTo>
                    <a:cubicBezTo>
                      <a:pt x="57" y="31"/>
                      <a:pt x="60" y="29"/>
                      <a:pt x="63" y="29"/>
                    </a:cubicBezTo>
                    <a:lnTo>
                      <a:pt x="113" y="29"/>
                    </a:lnTo>
                    <a:cubicBezTo>
                      <a:pt x="116" y="29"/>
                      <a:pt x="118" y="31"/>
                      <a:pt x="118" y="34"/>
                    </a:cubicBezTo>
                    <a:lnTo>
                      <a:pt x="118" y="53"/>
                    </a:lnTo>
                    <a:lnTo>
                      <a:pt x="132" y="53"/>
                    </a:lnTo>
                    <a:cubicBezTo>
                      <a:pt x="137" y="53"/>
                      <a:pt x="142" y="57"/>
                      <a:pt x="142" y="62"/>
                    </a:cubicBezTo>
                    <a:lnTo>
                      <a:pt x="142" y="139"/>
                    </a:ln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</p:spPr>
            <p:txBody>
              <a:bodyPr lIns="91406" tIns="45703" rIns="91406" bIns="45703"/>
              <a:lstStyle/>
              <a:p>
                <a:pPr defTabSz="914065">
                  <a:defRPr/>
                </a:pPr>
                <a:endParaRPr lang="zh-CN" altLang="en-US" sz="800" kern="0">
                  <a:solidFill>
                    <a:prstClr val="white"/>
                  </a:solidFill>
                  <a:latin typeface="TSTAR PRO"/>
                  <a:ea typeface="宋体"/>
                  <a:cs typeface="Nirmala UI" panose="020B0502040204020203" pitchFamily="34" charset="0"/>
                </a:endParaRPr>
              </a:p>
            </p:txBody>
          </p:sp>
        </p:grpSp>
        <p:sp>
          <p:nvSpPr>
            <p:cNvPr id="29" name="connection_88270"/>
            <p:cNvSpPr>
              <a:spLocks noChangeAspect="1"/>
            </p:cNvSpPr>
            <p:nvPr/>
          </p:nvSpPr>
          <p:spPr bwMode="auto">
            <a:xfrm>
              <a:off x="3394117" y="3607103"/>
              <a:ext cx="442976" cy="431344"/>
            </a:xfrm>
            <a:custGeom>
              <a:avLst/>
              <a:gdLst>
                <a:gd name="connsiteX0" fmla="*/ 584870 w 605834"/>
                <a:gd name="connsiteY0" fmla="*/ 261768 h 589927"/>
                <a:gd name="connsiteX1" fmla="*/ 605777 w 605834"/>
                <a:gd name="connsiteY1" fmla="*/ 279748 h 589927"/>
                <a:gd name="connsiteX2" fmla="*/ 587870 w 605834"/>
                <a:gd name="connsiteY2" fmla="*/ 300634 h 589927"/>
                <a:gd name="connsiteX3" fmla="*/ 510335 w 605834"/>
                <a:gd name="connsiteY3" fmla="*/ 306445 h 589927"/>
                <a:gd name="connsiteX4" fmla="*/ 508880 w 605834"/>
                <a:gd name="connsiteY4" fmla="*/ 306536 h 589927"/>
                <a:gd name="connsiteX5" fmla="*/ 489428 w 605834"/>
                <a:gd name="connsiteY5" fmla="*/ 288556 h 589927"/>
                <a:gd name="connsiteX6" fmla="*/ 507426 w 605834"/>
                <a:gd name="connsiteY6" fmla="*/ 267671 h 589927"/>
                <a:gd name="connsiteX7" fmla="*/ 20863 w 605834"/>
                <a:gd name="connsiteY7" fmla="*/ 261768 h 589927"/>
                <a:gd name="connsiteX8" fmla="*/ 98366 w 605834"/>
                <a:gd name="connsiteY8" fmla="*/ 267671 h 589927"/>
                <a:gd name="connsiteX9" fmla="*/ 116265 w 605834"/>
                <a:gd name="connsiteY9" fmla="*/ 288465 h 589927"/>
                <a:gd name="connsiteX10" fmla="*/ 96912 w 605834"/>
                <a:gd name="connsiteY10" fmla="*/ 306536 h 589927"/>
                <a:gd name="connsiteX11" fmla="*/ 95459 w 605834"/>
                <a:gd name="connsiteY11" fmla="*/ 306445 h 589927"/>
                <a:gd name="connsiteX12" fmla="*/ 17956 w 605834"/>
                <a:gd name="connsiteY12" fmla="*/ 300634 h 589927"/>
                <a:gd name="connsiteX13" fmla="*/ 57 w 605834"/>
                <a:gd name="connsiteY13" fmla="*/ 279748 h 589927"/>
                <a:gd name="connsiteX14" fmla="*/ 20863 w 605834"/>
                <a:gd name="connsiteY14" fmla="*/ 261768 h 589927"/>
                <a:gd name="connsiteX15" fmla="*/ 199523 w 605834"/>
                <a:gd name="connsiteY15" fmla="*/ 217538 h 589927"/>
                <a:gd name="connsiteX16" fmla="*/ 165895 w 605834"/>
                <a:gd name="connsiteY16" fmla="*/ 457359 h 589927"/>
                <a:gd name="connsiteX17" fmla="*/ 432195 w 605834"/>
                <a:gd name="connsiteY17" fmla="*/ 457359 h 589927"/>
                <a:gd name="connsiteX18" fmla="*/ 398567 w 605834"/>
                <a:gd name="connsiteY18" fmla="*/ 217538 h 589927"/>
                <a:gd name="connsiteX19" fmla="*/ 188617 w 605834"/>
                <a:gd name="connsiteY19" fmla="*/ 181424 h 589927"/>
                <a:gd name="connsiteX20" fmla="*/ 409473 w 605834"/>
                <a:gd name="connsiteY20" fmla="*/ 181424 h 589927"/>
                <a:gd name="connsiteX21" fmla="*/ 432559 w 605834"/>
                <a:gd name="connsiteY21" fmla="*/ 201386 h 589927"/>
                <a:gd name="connsiteX22" fmla="*/ 468368 w 605834"/>
                <a:gd name="connsiteY22" fmla="*/ 457086 h 589927"/>
                <a:gd name="connsiteX23" fmla="*/ 530263 w 605834"/>
                <a:gd name="connsiteY23" fmla="*/ 457086 h 589927"/>
                <a:gd name="connsiteX24" fmla="*/ 553530 w 605834"/>
                <a:gd name="connsiteY24" fmla="*/ 480406 h 589927"/>
                <a:gd name="connsiteX25" fmla="*/ 553530 w 605834"/>
                <a:gd name="connsiteY25" fmla="*/ 566698 h 589927"/>
                <a:gd name="connsiteX26" fmla="*/ 530263 w 605834"/>
                <a:gd name="connsiteY26" fmla="*/ 589927 h 589927"/>
                <a:gd name="connsiteX27" fmla="*/ 75007 w 605834"/>
                <a:gd name="connsiteY27" fmla="*/ 589927 h 589927"/>
                <a:gd name="connsiteX28" fmla="*/ 51740 w 605834"/>
                <a:gd name="connsiteY28" fmla="*/ 566698 h 589927"/>
                <a:gd name="connsiteX29" fmla="*/ 51740 w 605834"/>
                <a:gd name="connsiteY29" fmla="*/ 480406 h 589927"/>
                <a:gd name="connsiteX30" fmla="*/ 75007 w 605834"/>
                <a:gd name="connsiteY30" fmla="*/ 457086 h 589927"/>
                <a:gd name="connsiteX31" fmla="*/ 129631 w 605834"/>
                <a:gd name="connsiteY31" fmla="*/ 457086 h 589927"/>
                <a:gd name="connsiteX32" fmla="*/ 165531 w 605834"/>
                <a:gd name="connsiteY32" fmla="*/ 201386 h 589927"/>
                <a:gd name="connsiteX33" fmla="*/ 188617 w 605834"/>
                <a:gd name="connsiteY33" fmla="*/ 181424 h 589927"/>
                <a:gd name="connsiteX34" fmla="*/ 74479 w 605834"/>
                <a:gd name="connsiteY34" fmla="*/ 66988 h 589927"/>
                <a:gd name="connsiteX35" fmla="*/ 87108 w 605834"/>
                <a:gd name="connsiteY35" fmla="*/ 74869 h 589927"/>
                <a:gd name="connsiteX36" fmla="*/ 132901 w 605834"/>
                <a:gd name="connsiteY36" fmla="*/ 139188 h 589927"/>
                <a:gd name="connsiteX37" fmla="*/ 128358 w 605834"/>
                <a:gd name="connsiteY37" fmla="*/ 166313 h 589927"/>
                <a:gd name="connsiteX38" fmla="*/ 117091 w 605834"/>
                <a:gd name="connsiteY38" fmla="*/ 169851 h 589927"/>
                <a:gd name="connsiteX39" fmla="*/ 101191 w 605834"/>
                <a:gd name="connsiteY39" fmla="*/ 161686 h 589927"/>
                <a:gd name="connsiteX40" fmla="*/ 55398 w 605834"/>
                <a:gd name="connsiteY40" fmla="*/ 97457 h 589927"/>
                <a:gd name="connsiteX41" fmla="*/ 59941 w 605834"/>
                <a:gd name="connsiteY41" fmla="*/ 70333 h 589927"/>
                <a:gd name="connsiteX42" fmla="*/ 74479 w 605834"/>
                <a:gd name="connsiteY42" fmla="*/ 66988 h 589927"/>
                <a:gd name="connsiteX43" fmla="*/ 530820 w 605834"/>
                <a:gd name="connsiteY43" fmla="*/ 64590 h 589927"/>
                <a:gd name="connsiteX44" fmla="*/ 545326 w 605834"/>
                <a:gd name="connsiteY44" fmla="*/ 67938 h 589927"/>
                <a:gd name="connsiteX45" fmla="*/ 549870 w 605834"/>
                <a:gd name="connsiteY45" fmla="*/ 94990 h 589927"/>
                <a:gd name="connsiteX46" fmla="*/ 504067 w 605834"/>
                <a:gd name="connsiteY46" fmla="*/ 159352 h 589927"/>
                <a:gd name="connsiteX47" fmla="*/ 488254 w 605834"/>
                <a:gd name="connsiteY47" fmla="*/ 167522 h 589927"/>
                <a:gd name="connsiteX48" fmla="*/ 476985 w 605834"/>
                <a:gd name="connsiteY48" fmla="*/ 163891 h 589927"/>
                <a:gd name="connsiteX49" fmla="*/ 472350 w 605834"/>
                <a:gd name="connsiteY49" fmla="*/ 136839 h 589927"/>
                <a:gd name="connsiteX50" fmla="*/ 518153 w 605834"/>
                <a:gd name="connsiteY50" fmla="*/ 72477 h 589927"/>
                <a:gd name="connsiteX51" fmla="*/ 530820 w 605834"/>
                <a:gd name="connsiteY51" fmla="*/ 64590 h 589927"/>
                <a:gd name="connsiteX52" fmla="*/ 302680 w 605834"/>
                <a:gd name="connsiteY52" fmla="*/ 0 h 589927"/>
                <a:gd name="connsiteX53" fmla="*/ 322146 w 605834"/>
                <a:gd name="connsiteY53" fmla="*/ 19421 h 589927"/>
                <a:gd name="connsiteX54" fmla="*/ 322146 w 605834"/>
                <a:gd name="connsiteY54" fmla="*/ 115712 h 589927"/>
                <a:gd name="connsiteX55" fmla="*/ 302680 w 605834"/>
                <a:gd name="connsiteY55" fmla="*/ 135133 h 589927"/>
                <a:gd name="connsiteX56" fmla="*/ 283123 w 605834"/>
                <a:gd name="connsiteY56" fmla="*/ 115712 h 589927"/>
                <a:gd name="connsiteX57" fmla="*/ 283123 w 605834"/>
                <a:gd name="connsiteY57" fmla="*/ 19421 h 589927"/>
                <a:gd name="connsiteX58" fmla="*/ 302680 w 605834"/>
                <a:gd name="connsiteY58" fmla="*/ 0 h 58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05834" h="589927">
                  <a:moveTo>
                    <a:pt x="584870" y="261768"/>
                  </a:moveTo>
                  <a:cubicBezTo>
                    <a:pt x="595596" y="260951"/>
                    <a:pt x="604959" y="269033"/>
                    <a:pt x="605777" y="279748"/>
                  </a:cubicBezTo>
                  <a:cubicBezTo>
                    <a:pt x="606595" y="290463"/>
                    <a:pt x="598596" y="299816"/>
                    <a:pt x="587870" y="300634"/>
                  </a:cubicBezTo>
                  <a:lnTo>
                    <a:pt x="510335" y="306445"/>
                  </a:lnTo>
                  <a:cubicBezTo>
                    <a:pt x="509880" y="306445"/>
                    <a:pt x="509335" y="306536"/>
                    <a:pt x="508880" y="306536"/>
                  </a:cubicBezTo>
                  <a:cubicBezTo>
                    <a:pt x="498791" y="306536"/>
                    <a:pt x="490246" y="298727"/>
                    <a:pt x="489428" y="288556"/>
                  </a:cubicBezTo>
                  <a:cubicBezTo>
                    <a:pt x="488610" y="277841"/>
                    <a:pt x="496700" y="268488"/>
                    <a:pt x="507426" y="267671"/>
                  </a:cubicBezTo>
                  <a:close/>
                  <a:moveTo>
                    <a:pt x="20863" y="261768"/>
                  </a:moveTo>
                  <a:lnTo>
                    <a:pt x="98366" y="267671"/>
                  </a:lnTo>
                  <a:cubicBezTo>
                    <a:pt x="109087" y="268488"/>
                    <a:pt x="117083" y="277841"/>
                    <a:pt x="116265" y="288465"/>
                  </a:cubicBezTo>
                  <a:cubicBezTo>
                    <a:pt x="115538" y="298727"/>
                    <a:pt x="106998" y="306536"/>
                    <a:pt x="96912" y="306536"/>
                  </a:cubicBezTo>
                  <a:cubicBezTo>
                    <a:pt x="96458" y="306536"/>
                    <a:pt x="95913" y="306445"/>
                    <a:pt x="95459" y="306445"/>
                  </a:cubicBezTo>
                  <a:lnTo>
                    <a:pt x="17956" y="300634"/>
                  </a:lnTo>
                  <a:cubicBezTo>
                    <a:pt x="7235" y="299816"/>
                    <a:pt x="-761" y="290463"/>
                    <a:pt x="57" y="279748"/>
                  </a:cubicBezTo>
                  <a:cubicBezTo>
                    <a:pt x="874" y="269033"/>
                    <a:pt x="10233" y="260951"/>
                    <a:pt x="20863" y="261768"/>
                  </a:cubicBezTo>
                  <a:close/>
                  <a:moveTo>
                    <a:pt x="199523" y="217538"/>
                  </a:moveTo>
                  <a:lnTo>
                    <a:pt x="165895" y="457359"/>
                  </a:lnTo>
                  <a:lnTo>
                    <a:pt x="432195" y="457359"/>
                  </a:lnTo>
                  <a:lnTo>
                    <a:pt x="398567" y="217538"/>
                  </a:lnTo>
                  <a:close/>
                  <a:moveTo>
                    <a:pt x="188617" y="181424"/>
                  </a:moveTo>
                  <a:lnTo>
                    <a:pt x="409473" y="181424"/>
                  </a:lnTo>
                  <a:cubicBezTo>
                    <a:pt x="421107" y="181424"/>
                    <a:pt x="430923" y="189953"/>
                    <a:pt x="432559" y="201386"/>
                  </a:cubicBezTo>
                  <a:lnTo>
                    <a:pt x="468368" y="457086"/>
                  </a:lnTo>
                  <a:lnTo>
                    <a:pt x="530263" y="457086"/>
                  </a:lnTo>
                  <a:cubicBezTo>
                    <a:pt x="543078" y="457086"/>
                    <a:pt x="553530" y="467521"/>
                    <a:pt x="553530" y="480406"/>
                  </a:cubicBezTo>
                  <a:lnTo>
                    <a:pt x="553530" y="566698"/>
                  </a:lnTo>
                  <a:cubicBezTo>
                    <a:pt x="553530" y="579492"/>
                    <a:pt x="543078" y="589927"/>
                    <a:pt x="530263" y="589927"/>
                  </a:cubicBezTo>
                  <a:lnTo>
                    <a:pt x="75007" y="589927"/>
                  </a:lnTo>
                  <a:cubicBezTo>
                    <a:pt x="62192" y="589927"/>
                    <a:pt x="51740" y="579492"/>
                    <a:pt x="51740" y="566698"/>
                  </a:cubicBezTo>
                  <a:lnTo>
                    <a:pt x="51740" y="480406"/>
                  </a:lnTo>
                  <a:cubicBezTo>
                    <a:pt x="51740" y="467521"/>
                    <a:pt x="62192" y="457086"/>
                    <a:pt x="75007" y="457086"/>
                  </a:cubicBezTo>
                  <a:lnTo>
                    <a:pt x="129631" y="457086"/>
                  </a:lnTo>
                  <a:lnTo>
                    <a:pt x="165531" y="201386"/>
                  </a:lnTo>
                  <a:cubicBezTo>
                    <a:pt x="167167" y="189953"/>
                    <a:pt x="176983" y="181424"/>
                    <a:pt x="188617" y="181424"/>
                  </a:cubicBezTo>
                  <a:close/>
                  <a:moveTo>
                    <a:pt x="74479" y="66988"/>
                  </a:moveTo>
                  <a:cubicBezTo>
                    <a:pt x="79385" y="67816"/>
                    <a:pt x="83974" y="70515"/>
                    <a:pt x="87108" y="74869"/>
                  </a:cubicBezTo>
                  <a:lnTo>
                    <a:pt x="132901" y="139188"/>
                  </a:lnTo>
                  <a:cubicBezTo>
                    <a:pt x="139170" y="147897"/>
                    <a:pt x="137080" y="160053"/>
                    <a:pt x="128358" y="166313"/>
                  </a:cubicBezTo>
                  <a:cubicBezTo>
                    <a:pt x="124905" y="168672"/>
                    <a:pt x="120998" y="169851"/>
                    <a:pt x="117091" y="169851"/>
                  </a:cubicBezTo>
                  <a:cubicBezTo>
                    <a:pt x="111004" y="169851"/>
                    <a:pt x="105007" y="167039"/>
                    <a:pt x="101191" y="161686"/>
                  </a:cubicBezTo>
                  <a:lnTo>
                    <a:pt x="55398" y="97457"/>
                  </a:lnTo>
                  <a:cubicBezTo>
                    <a:pt x="49129" y="88658"/>
                    <a:pt x="51219" y="76592"/>
                    <a:pt x="59941" y="70333"/>
                  </a:cubicBezTo>
                  <a:cubicBezTo>
                    <a:pt x="64348" y="67203"/>
                    <a:pt x="69572" y="66160"/>
                    <a:pt x="74479" y="66988"/>
                  </a:cubicBezTo>
                  <a:close/>
                  <a:moveTo>
                    <a:pt x="530820" y="64590"/>
                  </a:moveTo>
                  <a:cubicBezTo>
                    <a:pt x="535739" y="63762"/>
                    <a:pt x="540964" y="64806"/>
                    <a:pt x="545326" y="67938"/>
                  </a:cubicBezTo>
                  <a:cubicBezTo>
                    <a:pt x="554051" y="74111"/>
                    <a:pt x="556141" y="86275"/>
                    <a:pt x="549870" y="94990"/>
                  </a:cubicBezTo>
                  <a:lnTo>
                    <a:pt x="504067" y="159352"/>
                  </a:lnTo>
                  <a:cubicBezTo>
                    <a:pt x="500341" y="164708"/>
                    <a:pt x="494343" y="167522"/>
                    <a:pt x="488254" y="167522"/>
                  </a:cubicBezTo>
                  <a:cubicBezTo>
                    <a:pt x="484346" y="167522"/>
                    <a:pt x="480347" y="166342"/>
                    <a:pt x="476985" y="163891"/>
                  </a:cubicBezTo>
                  <a:cubicBezTo>
                    <a:pt x="468169" y="157718"/>
                    <a:pt x="466170" y="145554"/>
                    <a:pt x="472350" y="136839"/>
                  </a:cubicBezTo>
                  <a:lnTo>
                    <a:pt x="518153" y="72477"/>
                  </a:lnTo>
                  <a:cubicBezTo>
                    <a:pt x="521289" y="68120"/>
                    <a:pt x="525901" y="65419"/>
                    <a:pt x="530820" y="64590"/>
                  </a:cubicBezTo>
                  <a:close/>
                  <a:moveTo>
                    <a:pt x="302680" y="0"/>
                  </a:moveTo>
                  <a:cubicBezTo>
                    <a:pt x="313414" y="0"/>
                    <a:pt x="322146" y="8712"/>
                    <a:pt x="322146" y="19421"/>
                  </a:cubicBezTo>
                  <a:lnTo>
                    <a:pt x="322146" y="115712"/>
                  </a:lnTo>
                  <a:cubicBezTo>
                    <a:pt x="322146" y="126421"/>
                    <a:pt x="313414" y="135133"/>
                    <a:pt x="302680" y="135133"/>
                  </a:cubicBezTo>
                  <a:cubicBezTo>
                    <a:pt x="291855" y="135133"/>
                    <a:pt x="283123" y="126421"/>
                    <a:pt x="283123" y="115712"/>
                  </a:cubicBezTo>
                  <a:lnTo>
                    <a:pt x="283123" y="19421"/>
                  </a:lnTo>
                  <a:cubicBezTo>
                    <a:pt x="283123" y="8712"/>
                    <a:pt x="291855" y="0"/>
                    <a:pt x="302680" y="0"/>
                  </a:cubicBezTo>
                  <a:close/>
                </a:path>
              </a:pathLst>
            </a:custGeom>
            <a:solidFill>
              <a:srgbClr val="C0504D"/>
            </a:solidFill>
            <a:ln>
              <a:noFill/>
            </a:ln>
          </p:spPr>
          <p:txBody>
            <a:bodyPr lIns="91406" tIns="45703" rIns="91406" bIns="45703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800">
                <a:solidFill>
                  <a:prstClr val="white"/>
                </a:solidFill>
                <a:latin typeface="TSTAR PRO"/>
                <a:ea typeface="宋体"/>
                <a:cs typeface="Nirmala UI" panose="020B0502040204020203" pitchFamily="34" charset="0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8364160" y="3578676"/>
              <a:ext cx="3736640" cy="810343"/>
              <a:chOff x="7671239" y="3205603"/>
              <a:chExt cx="3736640" cy="810343"/>
            </a:xfrm>
          </p:grpSpPr>
          <p:sp>
            <p:nvSpPr>
              <p:cNvPr id="23" name="TextBox 66"/>
              <p:cNvSpPr txBox="1"/>
              <p:nvPr/>
            </p:nvSpPr>
            <p:spPr>
              <a:xfrm>
                <a:off x="7671239" y="3692045"/>
                <a:ext cx="3736640" cy="323901"/>
              </a:xfrm>
              <a:prstGeom prst="rect">
                <a:avLst/>
              </a:prstGeom>
              <a:noFill/>
            </p:spPr>
            <p:txBody>
              <a:bodyPr wrap="square" lIns="91406" tIns="45703" rIns="91406" bIns="45703" rtlCol="0">
                <a:spAutoFit/>
              </a:bodyPr>
              <a:lstStyle/>
              <a:p>
                <a:pPr algn="ctr" defTabSz="913851">
                  <a:lnSpc>
                    <a:spcPct val="114000"/>
                  </a:lnSpc>
                  <a:defRPr/>
                </a:pPr>
                <a:r>
                  <a:rPr lang="en-US" altLang="zh-CN" sz="1400" dirty="0">
                    <a:latin typeface="TSTAR PRO"/>
                    <a:ea typeface="Microsoft YaHei"/>
                    <a:cs typeface="+mn-ea"/>
                  </a:rPr>
                  <a:t>Auto Capturing Pictures</a:t>
                </a:r>
              </a:p>
            </p:txBody>
          </p:sp>
          <p:sp>
            <p:nvSpPr>
              <p:cNvPr id="30" name="connection_88270"/>
              <p:cNvSpPr>
                <a:spLocks noChangeAspect="1"/>
              </p:cNvSpPr>
              <p:nvPr/>
            </p:nvSpPr>
            <p:spPr bwMode="auto">
              <a:xfrm>
                <a:off x="9138258" y="3205603"/>
                <a:ext cx="445565" cy="440759"/>
              </a:xfrm>
              <a:custGeom>
                <a:avLst/>
                <a:gdLst>
                  <a:gd name="connsiteX0" fmla="*/ 470090 w 606651"/>
                  <a:gd name="connsiteY0" fmla="*/ 296489 h 600106"/>
                  <a:gd name="connsiteX1" fmla="*/ 497204 w 606651"/>
                  <a:gd name="connsiteY1" fmla="*/ 300661 h 600106"/>
                  <a:gd name="connsiteX2" fmla="*/ 509553 w 606651"/>
                  <a:gd name="connsiteY2" fmla="*/ 325138 h 600106"/>
                  <a:gd name="connsiteX3" fmla="*/ 509553 w 606651"/>
                  <a:gd name="connsiteY3" fmla="*/ 482573 h 600106"/>
                  <a:gd name="connsiteX4" fmla="*/ 495439 w 606651"/>
                  <a:gd name="connsiteY4" fmla="*/ 497222 h 600106"/>
                  <a:gd name="connsiteX5" fmla="*/ 111490 w 606651"/>
                  <a:gd name="connsiteY5" fmla="*/ 497222 h 600106"/>
                  <a:gd name="connsiteX6" fmla="*/ 97098 w 606651"/>
                  <a:gd name="connsiteY6" fmla="*/ 482573 h 600106"/>
                  <a:gd name="connsiteX7" fmla="*/ 97098 w 606651"/>
                  <a:gd name="connsiteY7" fmla="*/ 443261 h 600106"/>
                  <a:gd name="connsiteX8" fmla="*/ 119290 w 606651"/>
                  <a:gd name="connsiteY8" fmla="*/ 412386 h 600106"/>
                  <a:gd name="connsiteX9" fmla="*/ 155527 w 606651"/>
                  <a:gd name="connsiteY9" fmla="*/ 246926 h 600106"/>
                  <a:gd name="connsiteX10" fmla="*/ 214097 w 606651"/>
                  <a:gd name="connsiteY10" fmla="*/ 305390 h 600106"/>
                  <a:gd name="connsiteX11" fmla="*/ 155527 w 606651"/>
                  <a:gd name="connsiteY11" fmla="*/ 363854 h 600106"/>
                  <a:gd name="connsiteX12" fmla="*/ 96957 w 606651"/>
                  <a:gd name="connsiteY12" fmla="*/ 305390 h 600106"/>
                  <a:gd name="connsiteX13" fmla="*/ 155527 w 606651"/>
                  <a:gd name="connsiteY13" fmla="*/ 246926 h 600106"/>
                  <a:gd name="connsiteX14" fmla="*/ 78547 w 606651"/>
                  <a:gd name="connsiteY14" fmla="*/ 226626 h 600106"/>
                  <a:gd name="connsiteX15" fmla="*/ 63970 w 606651"/>
                  <a:gd name="connsiteY15" fmla="*/ 240809 h 600106"/>
                  <a:gd name="connsiteX16" fmla="*/ 63970 w 606651"/>
                  <a:gd name="connsiteY16" fmla="*/ 521406 h 600106"/>
                  <a:gd name="connsiteX17" fmla="*/ 78547 w 606651"/>
                  <a:gd name="connsiteY17" fmla="*/ 535496 h 600106"/>
                  <a:gd name="connsiteX18" fmla="*/ 527361 w 606651"/>
                  <a:gd name="connsiteY18" fmla="*/ 535496 h 600106"/>
                  <a:gd name="connsiteX19" fmla="*/ 541938 w 606651"/>
                  <a:gd name="connsiteY19" fmla="*/ 521406 h 600106"/>
                  <a:gd name="connsiteX20" fmla="*/ 541938 w 606651"/>
                  <a:gd name="connsiteY20" fmla="*/ 240809 h 600106"/>
                  <a:gd name="connsiteX21" fmla="*/ 527361 w 606651"/>
                  <a:gd name="connsiteY21" fmla="*/ 226626 h 600106"/>
                  <a:gd name="connsiteX22" fmla="*/ 305612 w 606651"/>
                  <a:gd name="connsiteY22" fmla="*/ 64336 h 600106"/>
                  <a:gd name="connsiteX23" fmla="*/ 295898 w 606651"/>
                  <a:gd name="connsiteY23" fmla="*/ 68299 h 600106"/>
                  <a:gd name="connsiteX24" fmla="*/ 197482 w 606651"/>
                  <a:gd name="connsiteY24" fmla="*/ 162016 h 600106"/>
                  <a:gd name="connsiteX25" fmla="*/ 418361 w 606651"/>
                  <a:gd name="connsiteY25" fmla="*/ 162016 h 600106"/>
                  <a:gd name="connsiteX26" fmla="*/ 315395 w 606651"/>
                  <a:gd name="connsiteY26" fmla="*/ 68021 h 600106"/>
                  <a:gd name="connsiteX27" fmla="*/ 305612 w 606651"/>
                  <a:gd name="connsiteY27" fmla="*/ 64336 h 600106"/>
                  <a:gd name="connsiteX28" fmla="*/ 304857 w 606651"/>
                  <a:gd name="connsiteY28" fmla="*/ 4 h 600106"/>
                  <a:gd name="connsiteX29" fmla="*/ 358940 w 606651"/>
                  <a:gd name="connsiteY29" fmla="*/ 20467 h 600106"/>
                  <a:gd name="connsiteX30" fmla="*/ 514084 w 606651"/>
                  <a:gd name="connsiteY30" fmla="*/ 162016 h 600106"/>
                  <a:gd name="connsiteX31" fmla="*/ 527732 w 606651"/>
                  <a:gd name="connsiteY31" fmla="*/ 162016 h 600106"/>
                  <a:gd name="connsiteX32" fmla="*/ 606651 w 606651"/>
                  <a:gd name="connsiteY32" fmla="*/ 240717 h 600106"/>
                  <a:gd name="connsiteX33" fmla="*/ 606651 w 606651"/>
                  <a:gd name="connsiteY33" fmla="*/ 521406 h 600106"/>
                  <a:gd name="connsiteX34" fmla="*/ 527732 w 606651"/>
                  <a:gd name="connsiteY34" fmla="*/ 600106 h 600106"/>
                  <a:gd name="connsiteX35" fmla="*/ 78826 w 606651"/>
                  <a:gd name="connsiteY35" fmla="*/ 600106 h 600106"/>
                  <a:gd name="connsiteX36" fmla="*/ 0 w 606651"/>
                  <a:gd name="connsiteY36" fmla="*/ 521406 h 600106"/>
                  <a:gd name="connsiteX37" fmla="*/ 0 w 606651"/>
                  <a:gd name="connsiteY37" fmla="*/ 240717 h 600106"/>
                  <a:gd name="connsiteX38" fmla="*/ 78826 w 606651"/>
                  <a:gd name="connsiteY38" fmla="*/ 162016 h 600106"/>
                  <a:gd name="connsiteX39" fmla="*/ 103987 w 606651"/>
                  <a:gd name="connsiteY39" fmla="*/ 162016 h 600106"/>
                  <a:gd name="connsiteX40" fmla="*/ 251332 w 606651"/>
                  <a:gd name="connsiteY40" fmla="*/ 21672 h 600106"/>
                  <a:gd name="connsiteX41" fmla="*/ 304857 w 606651"/>
                  <a:gd name="connsiteY41" fmla="*/ 4 h 6001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606651" h="600106">
                    <a:moveTo>
                      <a:pt x="470090" y="296489"/>
                    </a:moveTo>
                    <a:cubicBezTo>
                      <a:pt x="479283" y="293429"/>
                      <a:pt x="489404" y="295005"/>
                      <a:pt x="497204" y="300661"/>
                    </a:cubicBezTo>
                    <a:cubicBezTo>
                      <a:pt x="505096" y="306317"/>
                      <a:pt x="509553" y="315496"/>
                      <a:pt x="509553" y="325138"/>
                    </a:cubicBezTo>
                    <a:lnTo>
                      <a:pt x="509553" y="482573"/>
                    </a:lnTo>
                    <a:cubicBezTo>
                      <a:pt x="509553" y="490546"/>
                      <a:pt x="503425" y="497222"/>
                      <a:pt x="495439" y="497222"/>
                    </a:cubicBezTo>
                    <a:lnTo>
                      <a:pt x="111490" y="497222"/>
                    </a:lnTo>
                    <a:cubicBezTo>
                      <a:pt x="103505" y="497222"/>
                      <a:pt x="97098" y="490546"/>
                      <a:pt x="97098" y="482573"/>
                    </a:cubicBezTo>
                    <a:lnTo>
                      <a:pt x="97098" y="443261"/>
                    </a:lnTo>
                    <a:cubicBezTo>
                      <a:pt x="97098" y="429167"/>
                      <a:pt x="106012" y="416743"/>
                      <a:pt x="119290" y="412386"/>
                    </a:cubicBezTo>
                    <a:close/>
                    <a:moveTo>
                      <a:pt x="155527" y="246926"/>
                    </a:moveTo>
                    <a:cubicBezTo>
                      <a:pt x="187874" y="246926"/>
                      <a:pt x="214097" y="273101"/>
                      <a:pt x="214097" y="305390"/>
                    </a:cubicBezTo>
                    <a:cubicBezTo>
                      <a:pt x="214097" y="337679"/>
                      <a:pt x="187874" y="363854"/>
                      <a:pt x="155527" y="363854"/>
                    </a:cubicBezTo>
                    <a:cubicBezTo>
                      <a:pt x="123180" y="363854"/>
                      <a:pt x="96957" y="337679"/>
                      <a:pt x="96957" y="305390"/>
                    </a:cubicBezTo>
                    <a:cubicBezTo>
                      <a:pt x="96957" y="273101"/>
                      <a:pt x="123180" y="246926"/>
                      <a:pt x="155527" y="246926"/>
                    </a:cubicBezTo>
                    <a:close/>
                    <a:moveTo>
                      <a:pt x="78547" y="226626"/>
                    </a:moveTo>
                    <a:cubicBezTo>
                      <a:pt x="70655" y="226626"/>
                      <a:pt x="63970" y="232930"/>
                      <a:pt x="63970" y="240809"/>
                    </a:cubicBezTo>
                    <a:lnTo>
                      <a:pt x="63970" y="521406"/>
                    </a:lnTo>
                    <a:cubicBezTo>
                      <a:pt x="63970" y="529285"/>
                      <a:pt x="70655" y="535496"/>
                      <a:pt x="78547" y="535496"/>
                    </a:cubicBezTo>
                    <a:lnTo>
                      <a:pt x="527361" y="535496"/>
                    </a:lnTo>
                    <a:cubicBezTo>
                      <a:pt x="535253" y="535496"/>
                      <a:pt x="541938" y="529285"/>
                      <a:pt x="541938" y="521406"/>
                    </a:cubicBezTo>
                    <a:lnTo>
                      <a:pt x="541938" y="240809"/>
                    </a:lnTo>
                    <a:cubicBezTo>
                      <a:pt x="541938" y="232930"/>
                      <a:pt x="535253" y="226626"/>
                      <a:pt x="527361" y="226626"/>
                    </a:cubicBezTo>
                    <a:close/>
                    <a:moveTo>
                      <a:pt x="305612" y="64336"/>
                    </a:moveTo>
                    <a:cubicBezTo>
                      <a:pt x="302096" y="64382"/>
                      <a:pt x="298591" y="65703"/>
                      <a:pt x="295898" y="68299"/>
                    </a:cubicBezTo>
                    <a:lnTo>
                      <a:pt x="197482" y="162016"/>
                    </a:lnTo>
                    <a:lnTo>
                      <a:pt x="418361" y="162016"/>
                    </a:lnTo>
                    <a:lnTo>
                      <a:pt x="315395" y="68021"/>
                    </a:lnTo>
                    <a:cubicBezTo>
                      <a:pt x="312657" y="65518"/>
                      <a:pt x="309129" y="64290"/>
                      <a:pt x="305612" y="64336"/>
                    </a:cubicBezTo>
                    <a:close/>
                    <a:moveTo>
                      <a:pt x="304857" y="4"/>
                    </a:moveTo>
                    <a:cubicBezTo>
                      <a:pt x="324216" y="-205"/>
                      <a:pt x="343667" y="6608"/>
                      <a:pt x="358940" y="20467"/>
                    </a:cubicBezTo>
                    <a:lnTo>
                      <a:pt x="514084" y="162016"/>
                    </a:lnTo>
                    <a:lnTo>
                      <a:pt x="527732" y="162016"/>
                    </a:lnTo>
                    <a:cubicBezTo>
                      <a:pt x="571277" y="162016"/>
                      <a:pt x="606651" y="197241"/>
                      <a:pt x="606651" y="240717"/>
                    </a:cubicBezTo>
                    <a:lnTo>
                      <a:pt x="606651" y="521406"/>
                    </a:lnTo>
                    <a:cubicBezTo>
                      <a:pt x="606651" y="564881"/>
                      <a:pt x="571277" y="600106"/>
                      <a:pt x="527732" y="600106"/>
                    </a:cubicBezTo>
                    <a:lnTo>
                      <a:pt x="78826" y="600106"/>
                    </a:lnTo>
                    <a:cubicBezTo>
                      <a:pt x="35281" y="600106"/>
                      <a:pt x="0" y="564881"/>
                      <a:pt x="0" y="521406"/>
                    </a:cubicBezTo>
                    <a:lnTo>
                      <a:pt x="0" y="240717"/>
                    </a:lnTo>
                    <a:cubicBezTo>
                      <a:pt x="0" y="197241"/>
                      <a:pt x="35281" y="162016"/>
                      <a:pt x="78826" y="162016"/>
                    </a:cubicBezTo>
                    <a:lnTo>
                      <a:pt x="103987" y="162016"/>
                    </a:lnTo>
                    <a:lnTo>
                      <a:pt x="251332" y="21672"/>
                    </a:lnTo>
                    <a:cubicBezTo>
                      <a:pt x="266234" y="7443"/>
                      <a:pt x="285499" y="212"/>
                      <a:pt x="304857" y="4"/>
                    </a:cubicBezTo>
                    <a:close/>
                  </a:path>
                </a:pathLst>
              </a:custGeom>
              <a:solidFill>
                <a:srgbClr val="C0504D"/>
              </a:solidFill>
              <a:ln>
                <a:noFill/>
              </a:ln>
            </p:spPr>
            <p:txBody>
              <a:bodyPr lIns="91406" tIns="45703" rIns="91406" bIns="45703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sz="800">
                  <a:solidFill>
                    <a:prstClr val="white"/>
                  </a:solidFill>
                  <a:latin typeface="TSTAR PRO"/>
                  <a:ea typeface="宋体"/>
                  <a:cs typeface="Nirmala UI" panose="020B0502040204020203" pitchFamily="34" charset="0"/>
                </a:endParaRPr>
              </a:p>
            </p:txBody>
          </p:sp>
        </p:grpSp>
      </p:grpSp>
      <p:sp>
        <p:nvSpPr>
          <p:cNvPr id="59" name="矩形 58"/>
          <p:cNvSpPr/>
          <p:nvPr/>
        </p:nvSpPr>
        <p:spPr>
          <a:xfrm>
            <a:off x="1196104" y="2532371"/>
            <a:ext cx="1733167" cy="653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851">
              <a:lnSpc>
                <a:spcPct val="114000"/>
              </a:lnSpc>
            </a:pPr>
            <a:r>
              <a:rPr lang="en-US" altLang="zh-CN" sz="1600" dirty="0">
                <a:solidFill>
                  <a:srgbClr val="C00000"/>
                </a:solidFill>
                <a:latin typeface="TSTAR PRO"/>
                <a:ea typeface="Microsoft YaHei"/>
                <a:cs typeface="+mn-ea"/>
              </a:rPr>
              <a:t>DS-KV8113-WME1</a:t>
            </a:r>
          </a:p>
          <a:p>
            <a:pPr algn="ctr" defTabSz="913851">
              <a:lnSpc>
                <a:spcPct val="114000"/>
              </a:lnSpc>
            </a:pPr>
            <a:r>
              <a:rPr lang="en-US" altLang="zh-CN" sz="1600" dirty="0">
                <a:cs typeface="+mn-ea"/>
              </a:rPr>
              <a:t>1 </a:t>
            </a:r>
            <a:r>
              <a:rPr lang="bg-BG" altLang="zh-CN" sz="1600" dirty="0" smtClean="0">
                <a:cs typeface="+mn-ea"/>
              </a:rPr>
              <a:t>Бутон</a:t>
            </a:r>
            <a:endParaRPr lang="en-US" altLang="zh-CN" sz="1600" dirty="0">
              <a:cs typeface="+mn-ea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163194" y="2497034"/>
            <a:ext cx="1733167" cy="653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851">
              <a:lnSpc>
                <a:spcPct val="114000"/>
              </a:lnSpc>
            </a:pPr>
            <a:r>
              <a:rPr lang="en-US" altLang="zh-CN" sz="1600" dirty="0">
                <a:solidFill>
                  <a:srgbClr val="C00000"/>
                </a:solidFill>
                <a:latin typeface="TSTAR PRO"/>
                <a:ea typeface="Microsoft YaHei"/>
                <a:cs typeface="+mn-ea"/>
              </a:rPr>
              <a:t>DS-KV8213-WME1</a:t>
            </a:r>
          </a:p>
          <a:p>
            <a:pPr algn="ctr" defTabSz="913851">
              <a:lnSpc>
                <a:spcPct val="114000"/>
              </a:lnSpc>
            </a:pPr>
            <a:r>
              <a:rPr lang="en-US" altLang="zh-CN" sz="1600" dirty="0">
                <a:cs typeface="+mn-ea"/>
              </a:rPr>
              <a:t>2 </a:t>
            </a:r>
            <a:r>
              <a:rPr lang="bg-BG" altLang="zh-CN" sz="1600" dirty="0" smtClean="0">
                <a:cs typeface="+mn-ea"/>
              </a:rPr>
              <a:t>Бутона</a:t>
            </a:r>
            <a:endParaRPr lang="en-US" altLang="zh-CN" sz="1600" dirty="0">
              <a:cs typeface="+mn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75430" y="2520157"/>
            <a:ext cx="1733167" cy="653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851">
              <a:lnSpc>
                <a:spcPct val="114000"/>
              </a:lnSpc>
            </a:pPr>
            <a:r>
              <a:rPr lang="en-US" altLang="zh-CN" sz="1600" dirty="0">
                <a:solidFill>
                  <a:srgbClr val="C00000"/>
                </a:solidFill>
                <a:latin typeface="TSTAR PRO"/>
                <a:ea typeface="Microsoft YaHei"/>
                <a:cs typeface="+mn-ea"/>
              </a:rPr>
              <a:t>DS-KV8413-WME1</a:t>
            </a:r>
          </a:p>
          <a:p>
            <a:pPr algn="ctr" defTabSz="913851">
              <a:lnSpc>
                <a:spcPct val="114000"/>
              </a:lnSpc>
            </a:pPr>
            <a:r>
              <a:rPr lang="en-US" altLang="zh-CN" sz="1600" dirty="0">
                <a:cs typeface="+mn-ea"/>
              </a:rPr>
              <a:t>4 </a:t>
            </a:r>
            <a:r>
              <a:rPr lang="bg-BG" altLang="zh-CN" sz="1600" dirty="0" smtClean="0">
                <a:cs typeface="+mn-ea"/>
              </a:rPr>
              <a:t>Бутона</a:t>
            </a:r>
            <a:endParaRPr lang="en-US" altLang="zh-CN" sz="1600" dirty="0">
              <a:cs typeface="+mn-ea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699" y="861856"/>
            <a:ext cx="3001748" cy="1645577"/>
          </a:xfrm>
          <a:prstGeom prst="rect">
            <a:avLst/>
          </a:prstGeom>
        </p:spPr>
      </p:pic>
      <p:pic>
        <p:nvPicPr>
          <p:cNvPr id="52" name="图片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935" y="863377"/>
            <a:ext cx="2861760" cy="1669874"/>
          </a:xfrm>
          <a:prstGeom prst="rect">
            <a:avLst/>
          </a:pr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86" y="898543"/>
            <a:ext cx="2845626" cy="1600290"/>
          </a:xfrm>
          <a:prstGeom prst="rect">
            <a:avLst/>
          </a:prstGeom>
        </p:spPr>
      </p:pic>
      <p:sp>
        <p:nvSpPr>
          <p:cNvPr id="54" name="TextBox 42"/>
          <p:cNvSpPr txBox="1"/>
          <p:nvPr/>
        </p:nvSpPr>
        <p:spPr>
          <a:xfrm>
            <a:off x="7860606" y="3927457"/>
            <a:ext cx="1413326" cy="323901"/>
          </a:xfrm>
          <a:prstGeom prst="rect">
            <a:avLst/>
          </a:prstGeom>
          <a:noFill/>
        </p:spPr>
        <p:txBody>
          <a:bodyPr wrap="square" lIns="91406" tIns="45703" rIns="91406" bIns="45703" rtlCol="0">
            <a:spAutoFit/>
          </a:bodyPr>
          <a:lstStyle/>
          <a:p>
            <a:pPr marL="0" marR="0" lvl="0" indent="0" algn="ctr" defTabSz="913851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STAR PRO"/>
                <a:ea typeface="Microsoft YaHei"/>
                <a:cs typeface="+mn-ea"/>
              </a:rPr>
              <a:t>Configurable</a:t>
            </a: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353" y="3484481"/>
            <a:ext cx="399832" cy="39983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319" y="3433208"/>
            <a:ext cx="453681" cy="453845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  <a:effectLst>
            <a:softEdge rad="0"/>
          </a:effectLst>
        </p:spPr>
      </p:pic>
      <p:sp>
        <p:nvSpPr>
          <p:cNvPr id="63" name="TextBox 42"/>
          <p:cNvSpPr txBox="1"/>
          <p:nvPr/>
        </p:nvSpPr>
        <p:spPr>
          <a:xfrm>
            <a:off x="5768126" y="3925220"/>
            <a:ext cx="2004812" cy="323901"/>
          </a:xfrm>
          <a:prstGeom prst="rect">
            <a:avLst/>
          </a:prstGeom>
          <a:noFill/>
        </p:spPr>
        <p:txBody>
          <a:bodyPr wrap="square" lIns="91406" tIns="45703" rIns="91406" bIns="45703" rtlCol="0">
            <a:spAutoFit/>
          </a:bodyPr>
          <a:lstStyle/>
          <a:p>
            <a:pPr marL="0" marR="0" lvl="0" indent="0" algn="ctr" defTabSz="913851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400" dirty="0">
                <a:latin typeface="TSTAR PRO"/>
                <a:ea typeface="Microsoft YaHei"/>
                <a:cs typeface="+mn-ea"/>
              </a:rPr>
              <a:t>Fashionable Design</a:t>
            </a:r>
          </a:p>
        </p:txBody>
      </p:sp>
      <p:sp>
        <p:nvSpPr>
          <p:cNvPr id="64" name="TextBox 65"/>
          <p:cNvSpPr txBox="1"/>
          <p:nvPr/>
        </p:nvSpPr>
        <p:spPr>
          <a:xfrm>
            <a:off x="2807970" y="3943108"/>
            <a:ext cx="1754188" cy="323901"/>
          </a:xfrm>
          <a:prstGeom prst="rect">
            <a:avLst/>
          </a:prstGeom>
          <a:noFill/>
        </p:spPr>
        <p:txBody>
          <a:bodyPr wrap="square" lIns="91406" tIns="45703" rIns="91406" bIns="45703" rtlCol="0">
            <a:spAutoFit/>
          </a:bodyPr>
          <a:lstStyle/>
          <a:p>
            <a:pPr algn="ctr" defTabSz="913851">
              <a:lnSpc>
                <a:spcPct val="114000"/>
              </a:lnSpc>
              <a:defRPr/>
            </a:pPr>
            <a:r>
              <a:rPr lang="en-US" altLang="zh-CN" sz="1400" dirty="0">
                <a:latin typeface="TSTAR PRO"/>
                <a:ea typeface="Microsoft YaHei"/>
                <a:cs typeface="+mn-ea"/>
              </a:rPr>
              <a:t>IP65 IK08</a:t>
            </a:r>
          </a:p>
        </p:txBody>
      </p:sp>
      <p:sp>
        <p:nvSpPr>
          <p:cNvPr id="66" name="矩形 65"/>
          <p:cNvSpPr/>
          <p:nvPr/>
        </p:nvSpPr>
        <p:spPr>
          <a:xfrm>
            <a:off x="981777" y="4736434"/>
            <a:ext cx="6096000" cy="149579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DC12V </a:t>
            </a:r>
            <a:r>
              <a:rPr lang="bg-BG" altLang="zh-C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en-US" altLang="zh-CN" sz="2400" dirty="0" smtClean="0">
                <a:solidFill>
                  <a:srgbClr val="F44F56"/>
                </a:solidFill>
                <a:cs typeface="+mn-ea"/>
              </a:rPr>
              <a:t>Standard </a:t>
            </a:r>
            <a:r>
              <a:rPr lang="en-US" altLang="zh-CN" sz="2400" dirty="0" err="1">
                <a:solidFill>
                  <a:srgbClr val="F44F56"/>
                </a:solidFill>
                <a:cs typeface="+mn-ea"/>
              </a:rPr>
              <a:t>PoE</a:t>
            </a:r>
            <a:r>
              <a:rPr lang="en-US" altLang="zh-CN" sz="2400" dirty="0">
                <a:solidFill>
                  <a:srgbClr val="F44F56"/>
                </a:solidFill>
                <a:cs typeface="+mn-ea"/>
              </a:rPr>
              <a:t> </a:t>
            </a:r>
          </a:p>
          <a:p>
            <a:pPr marL="285750" lvl="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F44F56"/>
                </a:solidFill>
                <a:cs typeface="+mn-ea"/>
              </a:rPr>
              <a:t>2 MP </a:t>
            </a:r>
            <a:r>
              <a:rPr lang="bg-BG" altLang="zh-CN" sz="2400" dirty="0">
                <a:solidFill>
                  <a:srgbClr val="F44F56"/>
                </a:solidFill>
                <a:cs typeface="+mn-ea"/>
              </a:rPr>
              <a:t>камера</a:t>
            </a:r>
            <a:r>
              <a:rPr lang="en-US" altLang="zh-CN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</a:rPr>
              <a:t>, </a:t>
            </a:r>
            <a:r>
              <a:rPr lang="en-US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True WDR</a:t>
            </a:r>
          </a:p>
          <a:p>
            <a:pPr marL="285750" lvl="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Low illumination</a:t>
            </a:r>
          </a:p>
          <a:p>
            <a:pPr marL="28575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bg-BG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Контрол на достъп</a:t>
            </a:r>
            <a:endParaRPr lang="en-US" altLang="zh-CN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545268" y="4745989"/>
            <a:ext cx="5133464" cy="1355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bg-BG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Тип карта</a:t>
            </a:r>
            <a:r>
              <a:rPr lang="en-US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: Mifare </a:t>
            </a:r>
          </a:p>
          <a:p>
            <a:pPr marL="285750" lvl="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bg-BG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Потискане на шума и ехото</a:t>
            </a:r>
            <a:endParaRPr lang="en-US" altLang="zh-C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Arial" panose="020B0604020202020204" pitchFamily="34" charset="0"/>
                <a:cs typeface="Arial" panose="020B0604020202020204" pitchFamily="34" charset="0"/>
              </a:rPr>
              <a:t>Tamper-proof</a:t>
            </a:r>
          </a:p>
          <a:p>
            <a:pPr marL="285750" lvl="0" indent="-285750" algn="just" defTabSz="913851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bg-BG" altLang="zh-CN" sz="2400" dirty="0">
                <a:solidFill>
                  <a:srgbClr val="F44F56"/>
                </a:solidFill>
                <a:cs typeface="+mn-ea"/>
              </a:rPr>
              <a:t>Конфигурация чрез </a:t>
            </a:r>
            <a:r>
              <a:rPr lang="en-US" altLang="zh-CN" sz="2400" dirty="0">
                <a:solidFill>
                  <a:srgbClr val="F44F56"/>
                </a:solidFill>
                <a:cs typeface="+mn-ea"/>
              </a:rPr>
              <a:t>WEB</a:t>
            </a:r>
          </a:p>
        </p:txBody>
      </p:sp>
      <p:grpSp>
        <p:nvGrpSpPr>
          <p:cNvPr id="31" name="组合 2">
            <a:extLst>
              <a:ext uri="{FF2B5EF4-FFF2-40B4-BE49-F238E27FC236}">
                <a16:creationId xmlns:a16="http://schemas.microsoft.com/office/drawing/2014/main" xmlns="" id="{6CC61B7C-BF8F-4961-94A0-45EA2AD97B2E}"/>
              </a:ext>
            </a:extLst>
          </p:cNvPr>
          <p:cNvGrpSpPr/>
          <p:nvPr/>
        </p:nvGrpSpPr>
        <p:grpSpPr>
          <a:xfrm>
            <a:off x="0" y="-186328"/>
            <a:ext cx="12192000" cy="1232717"/>
            <a:chOff x="0" y="-188935"/>
            <a:chExt cx="12192000" cy="1232717"/>
          </a:xfrm>
        </p:grpSpPr>
        <p:pic>
          <p:nvPicPr>
            <p:cNvPr id="32" name="图片 3">
              <a:extLst>
                <a:ext uri="{FF2B5EF4-FFF2-40B4-BE49-F238E27FC236}">
                  <a16:creationId xmlns:a16="http://schemas.microsoft.com/office/drawing/2014/main" xmlns="" id="{5EA2DFC0-4E0D-4180-B4B8-E92354CFAAC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0" y="-26"/>
              <a:ext cx="12192000" cy="781028"/>
            </a:xfrm>
            <a:prstGeom prst="rect">
              <a:avLst/>
            </a:prstGeom>
          </p:spPr>
        </p:pic>
        <p:sp>
          <p:nvSpPr>
            <p:cNvPr id="33" name="TextBox 49">
              <a:extLst>
                <a:ext uri="{FF2B5EF4-FFF2-40B4-BE49-F238E27FC236}">
                  <a16:creationId xmlns:a16="http://schemas.microsoft.com/office/drawing/2014/main" xmlns="" id="{FF1D7C6A-F623-442C-AC6F-1FBF862B4685}"/>
                </a:ext>
              </a:extLst>
            </p:cNvPr>
            <p:cNvSpPr txBox="1"/>
            <p:nvPr/>
          </p:nvSpPr>
          <p:spPr>
            <a:xfrm>
              <a:off x="266319" y="103834"/>
              <a:ext cx="11003613" cy="64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Нови </a:t>
              </a:r>
              <a:r>
                <a:rPr kumimoji="0" lang="en-US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IP </a:t>
              </a:r>
              <a:r>
                <a:rPr lang="bg-BG" altLang="zh-CN" sz="3598" dirty="0">
                  <a:solidFill>
                    <a:prstClr val="white"/>
                  </a:solidFill>
                </a:rPr>
                <a:t>външни панели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34" name="图片 29">
              <a:extLst>
                <a:ext uri="{FF2B5EF4-FFF2-40B4-BE49-F238E27FC236}">
                  <a16:creationId xmlns:a16="http://schemas.microsoft.com/office/drawing/2014/main" xmlns="" id="{395987D8-9A3B-42F5-B3B3-744FB59495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57131" y="-188935"/>
              <a:ext cx="2561492" cy="1232717"/>
            </a:xfrm>
            <a:prstGeom prst="rect">
              <a:avLst/>
            </a:prstGeom>
          </p:spPr>
        </p:pic>
      </p:grpSp>
      <p:pic>
        <p:nvPicPr>
          <p:cNvPr id="35" name="Picture 1">
            <a:extLst>
              <a:ext uri="{FF2B5EF4-FFF2-40B4-BE49-F238E27FC236}">
                <a16:creationId xmlns:a16="http://schemas.microsoft.com/office/drawing/2014/main" xmlns="" id="{0B6F6A41-9B1F-4374-96F3-5F85E5CEA9C7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09474" y="4586090"/>
            <a:ext cx="583070" cy="1070534"/>
          </a:xfrm>
          <a:prstGeom prst="rect">
            <a:avLst/>
          </a:prstGeom>
        </p:spPr>
      </p:pic>
      <p:pic>
        <p:nvPicPr>
          <p:cNvPr id="37" name="Picture 2">
            <a:extLst>
              <a:ext uri="{FF2B5EF4-FFF2-40B4-BE49-F238E27FC236}">
                <a16:creationId xmlns:a16="http://schemas.microsoft.com/office/drawing/2014/main" xmlns="" id="{55CEA523-FCD1-4B7D-AED8-4A306C7A755C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68637" y="4582264"/>
            <a:ext cx="683172" cy="1116007"/>
          </a:xfrm>
          <a:prstGeom prst="rect">
            <a:avLst/>
          </a:prstGeom>
        </p:spPr>
      </p:pic>
      <p:sp>
        <p:nvSpPr>
          <p:cNvPr id="38" name="矩形 5">
            <a:extLst>
              <a:ext uri="{FF2B5EF4-FFF2-40B4-BE49-F238E27FC236}">
                <a16:creationId xmlns:a16="http://schemas.microsoft.com/office/drawing/2014/main" xmlns="" id="{CE9B0577-1E7F-4F86-A649-F5981F1EA80F}"/>
              </a:ext>
            </a:extLst>
          </p:cNvPr>
          <p:cNvSpPr/>
          <p:nvPr/>
        </p:nvSpPr>
        <p:spPr>
          <a:xfrm>
            <a:off x="9273932" y="5880210"/>
            <a:ext cx="25310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914217"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rPr>
              <a:t>DS-KABV8113-RS </a:t>
            </a:r>
            <a:r>
              <a:rPr lang="bg-BG" altLang="zh-CN" sz="1200" dirty="0">
                <a:solidFill>
                  <a:prstClr val="black"/>
                </a:solidFill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rPr>
              <a:t>за </a:t>
            </a:r>
            <a:r>
              <a:rPr lang="bg-BG" altLang="zh-CN" sz="1200" dirty="0" smtClean="0">
                <a:solidFill>
                  <a:prstClr val="black"/>
                </a:solidFill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rPr>
              <a:t>повърхностен/вграден монтаж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39" name="组合 18">
            <a:extLst>
              <a:ext uri="{FF2B5EF4-FFF2-40B4-BE49-F238E27FC236}">
                <a16:creationId xmlns:a16="http://schemas.microsoft.com/office/drawing/2014/main" xmlns="" id="{BD00369F-EA67-486B-A85B-412E4571E9F5}"/>
              </a:ext>
            </a:extLst>
          </p:cNvPr>
          <p:cNvGrpSpPr/>
          <p:nvPr/>
        </p:nvGrpSpPr>
        <p:grpSpPr>
          <a:xfrm>
            <a:off x="8177800" y="757753"/>
            <a:ext cx="4063347" cy="2405303"/>
            <a:chOff x="8926137" y="2071440"/>
            <a:chExt cx="6144922" cy="3958692"/>
          </a:xfrm>
        </p:grpSpPr>
        <p:sp>
          <p:nvSpPr>
            <p:cNvPr id="40" name="矩形 4">
              <a:extLst>
                <a:ext uri="{FF2B5EF4-FFF2-40B4-BE49-F238E27FC236}">
                  <a16:creationId xmlns:a16="http://schemas.microsoft.com/office/drawing/2014/main" xmlns="" id="{268D0F1F-A2C4-41A4-89CE-A2EDA180F054}"/>
                </a:ext>
              </a:extLst>
            </p:cNvPr>
            <p:cNvSpPr/>
            <p:nvPr/>
          </p:nvSpPr>
          <p:spPr>
            <a:xfrm>
              <a:off x="9066283" y="4487049"/>
              <a:ext cx="4427726" cy="11499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2MP, Wide Angle H:129° V: 75°</a:t>
              </a:r>
              <a:endParaRPr kumimoji="0" lang="bg-BG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pPr marL="0" marR="0" lvl="0" indent="0" algn="l" defTabSz="914217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1" name="组合 11">
              <a:extLst>
                <a:ext uri="{FF2B5EF4-FFF2-40B4-BE49-F238E27FC236}">
                  <a16:creationId xmlns:a16="http://schemas.microsoft.com/office/drawing/2014/main" xmlns="" id="{67647244-A5EA-42DF-B460-0A9398C30330}"/>
                </a:ext>
              </a:extLst>
            </p:cNvPr>
            <p:cNvGrpSpPr/>
            <p:nvPr/>
          </p:nvGrpSpPr>
          <p:grpSpPr>
            <a:xfrm>
              <a:off x="8926137" y="2071440"/>
              <a:ext cx="6144922" cy="3958692"/>
              <a:chOff x="6595532" y="2172827"/>
              <a:chExt cx="6144922" cy="3958692"/>
            </a:xfrm>
          </p:grpSpPr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xmlns="" id="{1388D4B7-3E8A-4972-ADD4-56A358C43701}"/>
                  </a:ext>
                </a:extLst>
              </p:cNvPr>
              <p:cNvSpPr txBox="1"/>
              <p:nvPr/>
            </p:nvSpPr>
            <p:spPr>
              <a:xfrm>
                <a:off x="6791681" y="2172827"/>
                <a:ext cx="5041061" cy="835669"/>
              </a:xfrm>
              <a:prstGeom prst="rect">
                <a:avLst/>
              </a:prstGeom>
              <a:noFill/>
            </p:spPr>
            <p:txBody>
              <a:bodyPr wrap="square" lIns="91364" tIns="45681" rIns="91364" bIns="45681" rtlCol="0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bg-BG" altLang="zh-CN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Ценово ефективно решение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43" name="直接连接符 52">
                <a:extLst>
                  <a:ext uri="{FF2B5EF4-FFF2-40B4-BE49-F238E27FC236}">
                    <a16:creationId xmlns:a16="http://schemas.microsoft.com/office/drawing/2014/main" xmlns="" id="{A817C16B-E3FF-4989-985A-71AECCED064E}"/>
                  </a:ext>
                </a:extLst>
              </p:cNvPr>
              <p:cNvCxnSpPr/>
              <p:nvPr/>
            </p:nvCxnSpPr>
            <p:spPr>
              <a:xfrm>
                <a:off x="6595532" y="2349130"/>
                <a:ext cx="0" cy="647922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58">
                <a:extLst>
                  <a:ext uri="{FF2B5EF4-FFF2-40B4-BE49-F238E27FC236}">
                    <a16:creationId xmlns:a16="http://schemas.microsoft.com/office/drawing/2014/main" xmlns="" id="{21E731ED-C882-4227-8DB2-DD6DD730229B}"/>
                  </a:ext>
                </a:extLst>
              </p:cNvPr>
              <p:cNvCxnSpPr/>
              <p:nvPr/>
            </p:nvCxnSpPr>
            <p:spPr>
              <a:xfrm>
                <a:off x="6595532" y="3379862"/>
                <a:ext cx="0" cy="616949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60">
                <a:extLst>
                  <a:ext uri="{FF2B5EF4-FFF2-40B4-BE49-F238E27FC236}">
                    <a16:creationId xmlns:a16="http://schemas.microsoft.com/office/drawing/2014/main" xmlns="" id="{5195A0A7-D085-4C26-B2BC-EDC44239A1BD}"/>
                  </a:ext>
                </a:extLst>
              </p:cNvPr>
              <p:cNvCxnSpPr/>
              <p:nvPr/>
            </p:nvCxnSpPr>
            <p:spPr>
              <a:xfrm>
                <a:off x="6595532" y="4345571"/>
                <a:ext cx="0" cy="702247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63">
                <a:extLst>
                  <a:ext uri="{FF2B5EF4-FFF2-40B4-BE49-F238E27FC236}">
                    <a16:creationId xmlns:a16="http://schemas.microsoft.com/office/drawing/2014/main" xmlns="" id="{AC2A4B36-D0CE-45A5-91F1-3B2FAFB310EB}"/>
                  </a:ext>
                </a:extLst>
              </p:cNvPr>
              <p:cNvCxnSpPr/>
              <p:nvPr/>
            </p:nvCxnSpPr>
            <p:spPr>
              <a:xfrm>
                <a:off x="6595532" y="5458875"/>
                <a:ext cx="0" cy="575931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矩形 5">
                <a:extLst>
                  <a:ext uri="{FF2B5EF4-FFF2-40B4-BE49-F238E27FC236}">
                    <a16:creationId xmlns:a16="http://schemas.microsoft.com/office/drawing/2014/main" xmlns="" id="{F24FC396-BC38-4024-AFD0-0C119F6B5697}"/>
                  </a:ext>
                </a:extLst>
              </p:cNvPr>
              <p:cNvSpPr/>
              <p:nvPr/>
            </p:nvSpPr>
            <p:spPr>
              <a:xfrm>
                <a:off x="6778981" y="3607627"/>
                <a:ext cx="5961473" cy="6180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Web </a:t>
                </a:r>
                <a:r>
                  <a:rPr lang="bg-BG" altLang="zh-CN" sz="1400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конфигурация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, IP65, IK08, standard POE</a:t>
                </a:r>
              </a:p>
            </p:txBody>
          </p:sp>
          <p:sp>
            <p:nvSpPr>
              <p:cNvPr id="50" name="矩形 6">
                <a:extLst>
                  <a:ext uri="{FF2B5EF4-FFF2-40B4-BE49-F238E27FC236}">
                    <a16:creationId xmlns:a16="http://schemas.microsoft.com/office/drawing/2014/main" xmlns="" id="{0A7042D9-E846-4EFB-99F2-D682EB8C2810}"/>
                  </a:ext>
                </a:extLst>
              </p:cNvPr>
              <p:cNvSpPr/>
              <p:nvPr/>
            </p:nvSpPr>
            <p:spPr>
              <a:xfrm>
                <a:off x="6778981" y="3282184"/>
                <a:ext cx="2841442" cy="6078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Лесна употреба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矩形 7">
                <a:extLst>
                  <a:ext uri="{FF2B5EF4-FFF2-40B4-BE49-F238E27FC236}">
                    <a16:creationId xmlns:a16="http://schemas.microsoft.com/office/drawing/2014/main" xmlns="" id="{26FA3327-7A73-469C-8E77-D6E7A7B557C4}"/>
                  </a:ext>
                </a:extLst>
              </p:cNvPr>
              <p:cNvSpPr/>
              <p:nvPr/>
            </p:nvSpPr>
            <p:spPr>
              <a:xfrm>
                <a:off x="6707558" y="5716021"/>
                <a:ext cx="2135521" cy="4154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Wi-Fi Supported 2.4GHz</a:t>
                </a:r>
              </a:p>
            </p:txBody>
          </p:sp>
          <p:sp>
            <p:nvSpPr>
              <p:cNvPr id="58" name="TextBox 62">
                <a:extLst>
                  <a:ext uri="{FF2B5EF4-FFF2-40B4-BE49-F238E27FC236}">
                    <a16:creationId xmlns:a16="http://schemas.microsoft.com/office/drawing/2014/main" xmlns="" id="{BBC9AA49-AAA9-4292-BAA0-C79F5B39EC49}"/>
                  </a:ext>
                </a:extLst>
              </p:cNvPr>
              <p:cNvSpPr txBox="1"/>
              <p:nvPr/>
            </p:nvSpPr>
            <p:spPr>
              <a:xfrm>
                <a:off x="6723273" y="4164794"/>
                <a:ext cx="5041061" cy="507753"/>
              </a:xfrm>
              <a:prstGeom prst="rect">
                <a:avLst/>
              </a:prstGeom>
              <a:noFill/>
            </p:spPr>
            <p:txBody>
              <a:bodyPr wrap="square" lIns="91364" tIns="45681" rIns="91364" bIns="45681" rtlCol="0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HD view and wide Angle</a:t>
                </a:r>
              </a:p>
            </p:txBody>
          </p:sp>
          <p:sp>
            <p:nvSpPr>
              <p:cNvPr id="60" name="矩形 55">
                <a:extLst>
                  <a:ext uri="{FF2B5EF4-FFF2-40B4-BE49-F238E27FC236}">
                    <a16:creationId xmlns:a16="http://schemas.microsoft.com/office/drawing/2014/main" xmlns="" id="{CECD6D86-7875-47FC-AFEF-8C587FD59595}"/>
                  </a:ext>
                </a:extLst>
              </p:cNvPr>
              <p:cNvSpPr/>
              <p:nvPr/>
            </p:nvSpPr>
            <p:spPr>
              <a:xfrm>
                <a:off x="6778981" y="2616479"/>
                <a:ext cx="5494572" cy="6180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Предоставят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 1~4 </a:t>
                </a:r>
                <a:r>
                  <a:rPr kumimoji="0" lang="bg-BG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бутона и четец за карти</a:t>
                </a:r>
                <a:endPara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TextBox 62">
                <a:extLst>
                  <a:ext uri="{FF2B5EF4-FFF2-40B4-BE49-F238E27FC236}">
                    <a16:creationId xmlns:a16="http://schemas.microsoft.com/office/drawing/2014/main" xmlns="" id="{542BD9CA-08B2-4B20-B068-6CD86B069A29}"/>
                  </a:ext>
                </a:extLst>
              </p:cNvPr>
              <p:cNvSpPr txBox="1"/>
              <p:nvPr/>
            </p:nvSpPr>
            <p:spPr>
              <a:xfrm>
                <a:off x="6695088" y="5274471"/>
                <a:ext cx="5041061" cy="751244"/>
              </a:xfrm>
              <a:prstGeom prst="rect">
                <a:avLst/>
              </a:prstGeom>
              <a:noFill/>
            </p:spPr>
            <p:txBody>
              <a:bodyPr wrap="square" lIns="91364" tIns="45681" rIns="91364" bIns="45681" rtlCol="0">
                <a:spAutoFit/>
              </a:bodyPr>
              <a:lstStyle/>
              <a:p>
                <a:pPr marL="0" marR="0" lvl="0" indent="0" algn="l" defTabSz="914217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bg-BG" altLang="zh-CN" dirty="0">
                    <a:solidFill>
                      <a:prstClr val="black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Безжична връзка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5" name="组合 56">
            <a:extLst>
              <a:ext uri="{FF2B5EF4-FFF2-40B4-BE49-F238E27FC236}">
                <a16:creationId xmlns:a16="http://schemas.microsoft.com/office/drawing/2014/main" xmlns="" id="{A77BEF0F-FC4C-468D-8271-71331688CF94}"/>
              </a:ext>
            </a:extLst>
          </p:cNvPr>
          <p:cNvGrpSpPr/>
          <p:nvPr/>
        </p:nvGrpSpPr>
        <p:grpSpPr>
          <a:xfrm>
            <a:off x="6526858" y="842223"/>
            <a:ext cx="1446989" cy="832659"/>
            <a:chOff x="4135293" y="2537097"/>
            <a:chExt cx="1479568" cy="911346"/>
          </a:xfrm>
        </p:grpSpPr>
        <p:sp>
          <p:nvSpPr>
            <p:cNvPr id="68" name="椭圆 27">
              <a:extLst>
                <a:ext uri="{FF2B5EF4-FFF2-40B4-BE49-F238E27FC236}">
                  <a16:creationId xmlns:a16="http://schemas.microsoft.com/office/drawing/2014/main" xmlns="" id="{B79F6E8F-B725-48B4-BD74-6806054138B4}"/>
                </a:ext>
              </a:extLst>
            </p:cNvPr>
            <p:cNvSpPr/>
            <p:nvPr/>
          </p:nvSpPr>
          <p:spPr>
            <a:xfrm>
              <a:off x="4405136" y="2537097"/>
              <a:ext cx="911347" cy="91134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69" name="文本框 28">
              <a:extLst>
                <a:ext uri="{FF2B5EF4-FFF2-40B4-BE49-F238E27FC236}">
                  <a16:creationId xmlns:a16="http://schemas.microsoft.com/office/drawing/2014/main" xmlns="" id="{E49E165D-50E2-490F-8AFD-123F1C3B9684}"/>
                </a:ext>
              </a:extLst>
            </p:cNvPr>
            <p:cNvSpPr txBox="1"/>
            <p:nvPr/>
          </p:nvSpPr>
          <p:spPr>
            <a:xfrm>
              <a:off x="4135293" y="2829579"/>
              <a:ext cx="1479568" cy="325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ts val="16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Налични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1122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-14768"/>
            <a:ext cx="12192000" cy="1237284"/>
            <a:chOff x="0" y="-14768"/>
            <a:chExt cx="12192000" cy="123728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27"/>
              <a:ext cx="12192000" cy="1222543"/>
            </a:xfrm>
            <a:prstGeom prst="rect">
              <a:avLst/>
            </a:prstGeom>
          </p:spPr>
        </p:pic>
        <p:sp>
          <p:nvSpPr>
            <p:cNvPr id="52" name="TextBox 49"/>
            <p:cNvSpPr txBox="1"/>
            <p:nvPr/>
          </p:nvSpPr>
          <p:spPr>
            <a:xfrm>
              <a:off x="412669" y="278195"/>
              <a:ext cx="11003613" cy="64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lang="bg-BG" altLang="zh-CN" sz="3598" dirty="0">
                  <a:solidFill>
                    <a:prstClr val="white"/>
                  </a:solidFill>
                </a:rPr>
                <a:t>Акценти на новите модели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57616" y="-14768"/>
              <a:ext cx="2561492" cy="1232717"/>
            </a:xfrm>
            <a:prstGeom prst="rect">
              <a:avLst/>
            </a:prstGeom>
          </p:spPr>
        </p:pic>
      </p:grpSp>
      <p:grpSp>
        <p:nvGrpSpPr>
          <p:cNvPr id="37" name="Group 9"/>
          <p:cNvGrpSpPr>
            <a:grpSpLocks/>
          </p:cNvGrpSpPr>
          <p:nvPr/>
        </p:nvGrpSpPr>
        <p:grpSpPr bwMode="auto">
          <a:xfrm>
            <a:off x="660400" y="2035175"/>
            <a:ext cx="590550" cy="584200"/>
            <a:chOff x="0" y="0"/>
            <a:chExt cx="436655" cy="432048"/>
          </a:xfrm>
        </p:grpSpPr>
        <p:sp>
          <p:nvSpPr>
            <p:cNvPr id="38" name="TextBox 2"/>
            <p:cNvSpPr>
              <a:spLocks noChangeArrowheads="1"/>
            </p:cNvSpPr>
            <p:nvPr/>
          </p:nvSpPr>
          <p:spPr bwMode="auto">
            <a:xfrm>
              <a:off x="0" y="85739"/>
              <a:ext cx="323918" cy="250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Arial Unicode MS" pitchFamily="34" charset="-122"/>
                </a:rPr>
                <a:t>01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 Unicode MS" pitchFamily="34" charset="-122"/>
              </a:endParaRPr>
            </a:p>
          </p:txBody>
        </p:sp>
      </p:grpSp>
      <p:sp>
        <p:nvSpPr>
          <p:cNvPr id="39" name="直接连接符 14"/>
          <p:cNvSpPr>
            <a:spLocks noChangeShapeType="1"/>
          </p:cNvSpPr>
          <p:nvPr/>
        </p:nvSpPr>
        <p:spPr bwMode="auto">
          <a:xfrm>
            <a:off x="833438" y="3816350"/>
            <a:ext cx="4575175" cy="39688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0" name="直接连接符 15"/>
          <p:cNvSpPr>
            <a:spLocks noChangeShapeType="1"/>
          </p:cNvSpPr>
          <p:nvPr/>
        </p:nvSpPr>
        <p:spPr bwMode="auto">
          <a:xfrm flipV="1">
            <a:off x="5992813" y="4438650"/>
            <a:ext cx="0" cy="1800225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1" name="直接连接符 16"/>
          <p:cNvSpPr>
            <a:spLocks noChangeShapeType="1"/>
          </p:cNvSpPr>
          <p:nvPr/>
        </p:nvSpPr>
        <p:spPr bwMode="auto">
          <a:xfrm>
            <a:off x="6577013" y="3854450"/>
            <a:ext cx="4770437" cy="0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2" name="直接连接符 17"/>
          <p:cNvSpPr>
            <a:spLocks noChangeShapeType="1"/>
          </p:cNvSpPr>
          <p:nvPr/>
        </p:nvSpPr>
        <p:spPr bwMode="auto">
          <a:xfrm flipV="1">
            <a:off x="5992813" y="1663700"/>
            <a:ext cx="0" cy="1557338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5" name="TextBox 50"/>
          <p:cNvSpPr>
            <a:spLocks noChangeArrowheads="1"/>
          </p:cNvSpPr>
          <p:nvPr/>
        </p:nvSpPr>
        <p:spPr bwMode="auto">
          <a:xfrm>
            <a:off x="705688" y="1631852"/>
            <a:ext cx="62846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altLang="zh-CN" b="1" dirty="0">
                <a:solidFill>
                  <a:srgbClr val="C00000"/>
                </a:solidFill>
                <a:sym typeface="Calibri" panose="020F0502020204030204" pitchFamily="34" charset="0"/>
              </a:rPr>
              <a:t>Изчистено изображение 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2MP + TRUE WDR</a:t>
            </a:r>
          </a:p>
        </p:txBody>
      </p:sp>
      <p:grpSp>
        <p:nvGrpSpPr>
          <p:cNvPr id="46" name="Group 19"/>
          <p:cNvGrpSpPr>
            <a:grpSpLocks/>
          </p:cNvGrpSpPr>
          <p:nvPr/>
        </p:nvGrpSpPr>
        <p:grpSpPr bwMode="auto">
          <a:xfrm>
            <a:off x="6381750" y="2054225"/>
            <a:ext cx="584200" cy="584200"/>
            <a:chOff x="0" y="0"/>
            <a:chExt cx="432048" cy="432048"/>
          </a:xfrm>
        </p:grpSpPr>
        <p:sp>
          <p:nvSpPr>
            <p:cNvPr id="47" name="TextBox 75"/>
            <p:cNvSpPr>
              <a:spLocks noChangeArrowheads="1"/>
            </p:cNvSpPr>
            <p:nvPr/>
          </p:nvSpPr>
          <p:spPr bwMode="auto">
            <a:xfrm>
              <a:off x="0" y="71264"/>
              <a:ext cx="323918" cy="250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Arial Unicode MS" pitchFamily="34" charset="-122"/>
                </a:rPr>
                <a:t>02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 Unicode MS" pitchFamily="34" charset="-122"/>
              </a:endParaRPr>
            </a:p>
          </p:txBody>
        </p:sp>
      </p:grpSp>
      <p:grpSp>
        <p:nvGrpSpPr>
          <p:cNvPr id="48" name="Group 22"/>
          <p:cNvGrpSpPr>
            <a:grpSpLocks/>
          </p:cNvGrpSpPr>
          <p:nvPr/>
        </p:nvGrpSpPr>
        <p:grpSpPr bwMode="auto">
          <a:xfrm>
            <a:off x="638175" y="4195763"/>
            <a:ext cx="600075" cy="584200"/>
            <a:chOff x="0" y="0"/>
            <a:chExt cx="442944" cy="432048"/>
          </a:xfrm>
        </p:grpSpPr>
        <p:sp>
          <p:nvSpPr>
            <p:cNvPr id="49" name="TextBox 79"/>
            <p:cNvSpPr>
              <a:spLocks noChangeArrowheads="1"/>
            </p:cNvSpPr>
            <p:nvPr/>
          </p:nvSpPr>
          <p:spPr bwMode="auto">
            <a:xfrm>
              <a:off x="0" y="72008"/>
              <a:ext cx="323918" cy="250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Arial Unicode MS" pitchFamily="34" charset="-122"/>
                </a:rPr>
                <a:t>03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 Unicode MS" pitchFamily="34" charset="-122"/>
              </a:endParaRPr>
            </a:p>
          </p:txBody>
        </p:sp>
      </p:grpSp>
      <p:grpSp>
        <p:nvGrpSpPr>
          <p:cNvPr id="50" name="Group 25"/>
          <p:cNvGrpSpPr>
            <a:grpSpLocks/>
          </p:cNvGrpSpPr>
          <p:nvPr/>
        </p:nvGrpSpPr>
        <p:grpSpPr bwMode="auto">
          <a:xfrm>
            <a:off x="6451600" y="4195763"/>
            <a:ext cx="612775" cy="584200"/>
            <a:chOff x="0" y="0"/>
            <a:chExt cx="452704" cy="432048"/>
          </a:xfrm>
        </p:grpSpPr>
        <p:sp>
          <p:nvSpPr>
            <p:cNvPr id="51" name="TextBox 84"/>
            <p:cNvSpPr>
              <a:spLocks noChangeArrowheads="1"/>
            </p:cNvSpPr>
            <p:nvPr/>
          </p:nvSpPr>
          <p:spPr bwMode="auto">
            <a:xfrm>
              <a:off x="0" y="84211"/>
              <a:ext cx="323918" cy="250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Arial Unicode MS" pitchFamily="34" charset="-122"/>
                </a:rPr>
                <a:t>04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 Unicode MS" pitchFamily="34" charset="-122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4837550" y="2663578"/>
            <a:ext cx="2310526" cy="2310526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168439" y="3053467"/>
            <a:ext cx="1511332" cy="1525765"/>
            <a:chOff x="5406993" y="2883597"/>
            <a:chExt cx="1136656" cy="1147511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2785" y="2883597"/>
              <a:ext cx="580864" cy="1109623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06993" y="2948566"/>
              <a:ext cx="522444" cy="1082542"/>
            </a:xfrm>
            <a:prstGeom prst="rect">
              <a:avLst/>
            </a:prstGeom>
          </p:spPr>
        </p:pic>
      </p:grpSp>
      <p:sp>
        <p:nvSpPr>
          <p:cNvPr id="35" name="Rectangle 5"/>
          <p:cNvSpPr/>
          <p:nvPr/>
        </p:nvSpPr>
        <p:spPr>
          <a:xfrm>
            <a:off x="2752711" y="3603171"/>
            <a:ext cx="166184" cy="4652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uLnTx/>
              <a:uFillTx/>
              <a:latin typeface="TSTAR PRO Heavy" panose="02000806030000020004" pitchFamily="50" charset="0"/>
              <a:ea typeface="+mn-ea"/>
              <a:cs typeface="+mn-cs"/>
            </a:endParaRPr>
          </a:p>
        </p:txBody>
      </p:sp>
      <p:grpSp>
        <p:nvGrpSpPr>
          <p:cNvPr id="36" name="Group 6"/>
          <p:cNvGrpSpPr/>
          <p:nvPr/>
        </p:nvGrpSpPr>
        <p:grpSpPr>
          <a:xfrm>
            <a:off x="800278" y="2188890"/>
            <a:ext cx="1923653" cy="1387589"/>
            <a:chOff x="394636" y="1269000"/>
            <a:chExt cx="5729940" cy="4023170"/>
          </a:xfrm>
        </p:grpSpPr>
        <p:pic>
          <p:nvPicPr>
            <p:cNvPr id="65" name="Picture 1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4636" y="1269000"/>
              <a:ext cx="5729940" cy="4023170"/>
            </a:xfrm>
            <a:prstGeom prst="rect">
              <a:avLst/>
            </a:prstGeom>
          </p:spPr>
        </p:pic>
        <p:pic>
          <p:nvPicPr>
            <p:cNvPr id="66" name="Picture 12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7030" y="1885949"/>
              <a:ext cx="4245152" cy="2447925"/>
            </a:xfrm>
            <a:prstGeom prst="rect">
              <a:avLst/>
            </a:prstGeom>
          </p:spPr>
        </p:pic>
      </p:grpSp>
      <p:grpSp>
        <p:nvGrpSpPr>
          <p:cNvPr id="62" name="Group 7"/>
          <p:cNvGrpSpPr/>
          <p:nvPr/>
        </p:nvGrpSpPr>
        <p:grpSpPr>
          <a:xfrm>
            <a:off x="2913111" y="2188890"/>
            <a:ext cx="1923653" cy="1387589"/>
            <a:chOff x="6124576" y="1269000"/>
            <a:chExt cx="5729941" cy="4023170"/>
          </a:xfrm>
        </p:grpSpPr>
        <p:pic>
          <p:nvPicPr>
            <p:cNvPr id="63" name="Picture 26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24576" y="1269000"/>
              <a:ext cx="5729941" cy="4023170"/>
            </a:xfrm>
            <a:prstGeom prst="rect">
              <a:avLst/>
            </a:prstGeom>
          </p:spPr>
        </p:pic>
        <p:pic>
          <p:nvPicPr>
            <p:cNvPr id="64" name="Picture 14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86575" y="1914526"/>
              <a:ext cx="4225547" cy="2409824"/>
            </a:xfrm>
            <a:prstGeom prst="rect">
              <a:avLst/>
            </a:prstGeom>
          </p:spPr>
        </p:pic>
      </p:grpSp>
      <p:pic>
        <p:nvPicPr>
          <p:cNvPr id="67" name="图片 6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78965" y="2039267"/>
            <a:ext cx="3810438" cy="1641299"/>
          </a:xfrm>
          <a:prstGeom prst="rect">
            <a:avLst/>
          </a:prstGeom>
        </p:spPr>
      </p:pic>
      <p:sp>
        <p:nvSpPr>
          <p:cNvPr id="68" name="TextBox 50"/>
          <p:cNvSpPr>
            <a:spLocks noChangeArrowheads="1"/>
          </p:cNvSpPr>
          <p:nvPr/>
        </p:nvSpPr>
        <p:spPr bwMode="auto">
          <a:xfrm>
            <a:off x="6148550" y="1630522"/>
            <a:ext cx="58212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WIDE FOV, </a:t>
            </a:r>
            <a:r>
              <a:rPr lang="bg-BG" altLang="zh-CN" b="1" dirty="0">
                <a:solidFill>
                  <a:srgbClr val="C00000"/>
                </a:solidFill>
                <a:sym typeface="Calibri" panose="020F0502020204030204" pitchFamily="34" charset="0"/>
              </a:rPr>
              <a:t>по-добър ъгъл на видимост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Calibri" panose="020F0502020204030204" pitchFamily="34" charset="0"/>
            </a:endParaRPr>
          </a:p>
        </p:txBody>
      </p:sp>
      <p:pic>
        <p:nvPicPr>
          <p:cNvPr id="69" name="图片 6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31773" y="4121435"/>
            <a:ext cx="3408060" cy="1519049"/>
          </a:xfrm>
          <a:prstGeom prst="rect">
            <a:avLst/>
          </a:prstGeom>
        </p:spPr>
      </p:pic>
      <p:sp>
        <p:nvSpPr>
          <p:cNvPr id="70" name="TextBox 50"/>
          <p:cNvSpPr>
            <a:spLocks noChangeArrowheads="1"/>
          </p:cNvSpPr>
          <p:nvPr/>
        </p:nvSpPr>
        <p:spPr bwMode="auto">
          <a:xfrm>
            <a:off x="691930" y="5905881"/>
            <a:ext cx="49599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Без мрежови кабел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Calibri" panose="020F0502020204030204" pitchFamily="34" charset="0"/>
            </a:endParaRPr>
          </a:p>
        </p:txBody>
      </p:sp>
      <p:grpSp>
        <p:nvGrpSpPr>
          <p:cNvPr id="71" name="Group 4"/>
          <p:cNvGrpSpPr/>
          <p:nvPr/>
        </p:nvGrpSpPr>
        <p:grpSpPr>
          <a:xfrm>
            <a:off x="7470201" y="4121435"/>
            <a:ext cx="1789751" cy="1447969"/>
            <a:chOff x="2589193" y="974985"/>
            <a:chExt cx="6897707" cy="4532966"/>
          </a:xfrm>
        </p:grpSpPr>
        <p:pic>
          <p:nvPicPr>
            <p:cNvPr id="72" name="Picture 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89193" y="974985"/>
              <a:ext cx="6897707" cy="4532966"/>
            </a:xfrm>
            <a:prstGeom prst="rect">
              <a:avLst/>
            </a:prstGeom>
          </p:spPr>
        </p:pic>
        <p:pic>
          <p:nvPicPr>
            <p:cNvPr id="73" name="Picture 8"/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86049" y="1460420"/>
              <a:ext cx="6800851" cy="3759279"/>
            </a:xfrm>
            <a:prstGeom prst="rect">
              <a:avLst/>
            </a:prstGeom>
            <a:effectLst>
              <a:softEdge rad="12700"/>
            </a:effectLst>
          </p:spPr>
        </p:pic>
      </p:grpSp>
      <p:pic>
        <p:nvPicPr>
          <p:cNvPr id="74" name="Picture 8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9671" y="4121436"/>
            <a:ext cx="1880758" cy="1379092"/>
          </a:xfrm>
          <a:prstGeom prst="rect">
            <a:avLst/>
          </a:prstGeom>
        </p:spPr>
      </p:pic>
      <p:sp>
        <p:nvSpPr>
          <p:cNvPr id="75" name="TextBox 50"/>
          <p:cNvSpPr>
            <a:spLocks noChangeArrowheads="1"/>
          </p:cNvSpPr>
          <p:nvPr/>
        </p:nvSpPr>
        <p:spPr bwMode="auto">
          <a:xfrm>
            <a:off x="6164571" y="5905881"/>
            <a:ext cx="55193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WEB </a:t>
            </a:r>
            <a:r>
              <a:rPr kumimoji="0" lang="bg-BG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rPr>
              <a:t>конфигуриране и менажиране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2752711" y="2823819"/>
            <a:ext cx="160400" cy="22964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038116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组合 71"/>
          <p:cNvGrpSpPr/>
          <p:nvPr/>
        </p:nvGrpSpPr>
        <p:grpSpPr>
          <a:xfrm>
            <a:off x="562934" y="5511920"/>
            <a:ext cx="11222666" cy="647922"/>
            <a:chOff x="1130127" y="5926076"/>
            <a:chExt cx="10259356" cy="647922"/>
          </a:xfrm>
        </p:grpSpPr>
        <p:sp>
          <p:nvSpPr>
            <p:cNvPr id="80" name="矩形 79"/>
            <p:cNvSpPr/>
            <p:nvPr/>
          </p:nvSpPr>
          <p:spPr>
            <a:xfrm>
              <a:off x="1130127" y="5926076"/>
              <a:ext cx="10188037" cy="647922"/>
            </a:xfrm>
            <a:prstGeom prst="rect">
              <a:avLst/>
            </a:prstGeom>
            <a:solidFill>
              <a:srgbClr val="D6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9" tIns="45709" rIns="91419" bIns="457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0882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94" name="TextBox 171"/>
            <p:cNvSpPr txBox="1"/>
            <p:nvPr/>
          </p:nvSpPr>
          <p:spPr>
            <a:xfrm>
              <a:off x="1130127" y="5974162"/>
              <a:ext cx="10259356" cy="492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36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2598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Еднопостови </a:t>
              </a:r>
              <a:r>
                <a:rPr lang="bg-BG" altLang="zh-CN" sz="2598" kern="0" dirty="0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комплекти за вили с </a:t>
              </a:r>
              <a:r>
                <a:rPr lang="en-US" altLang="zh-CN" sz="2598" kern="0" dirty="0" err="1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Hik</a:t>
              </a:r>
              <a:r>
                <a:rPr lang="en-US" altLang="zh-CN" sz="2598" kern="0" dirty="0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-Connect, 4-</a:t>
              </a:r>
              <a:r>
                <a:rPr lang="bg-BG" altLang="zh-CN" sz="2598" kern="0" dirty="0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стъпки</a:t>
              </a:r>
              <a:r>
                <a:rPr lang="en-US" altLang="zh-CN" sz="2598" kern="0" dirty="0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2598" kern="0" dirty="0" err="1">
                  <a:solidFill>
                    <a:prstClr val="white"/>
                  </a:solidFill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Plug&amp;Play</a:t>
              </a:r>
              <a:endParaRPr kumimoji="0" lang="zh-CN" altLang="en-US" sz="2598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-2" y="-45748"/>
            <a:ext cx="12192002" cy="1270194"/>
            <a:chOff x="-2" y="-45748"/>
            <a:chExt cx="12192002" cy="127019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2" y="-45748"/>
              <a:ext cx="12192002" cy="1270194"/>
            </a:xfrm>
            <a:prstGeom prst="rect">
              <a:avLst/>
            </a:prstGeom>
          </p:spPr>
        </p:pic>
        <p:sp>
          <p:nvSpPr>
            <p:cNvPr id="52" name="TextBox 49"/>
            <p:cNvSpPr txBox="1"/>
            <p:nvPr/>
          </p:nvSpPr>
          <p:spPr>
            <a:xfrm>
              <a:off x="441630" y="261937"/>
              <a:ext cx="11003613" cy="64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lang="bg-BG" altLang="zh-CN" sz="3598" dirty="0">
                  <a:solidFill>
                    <a:prstClr val="white"/>
                  </a:solidFill>
                </a:rPr>
                <a:t>Нови </a:t>
              </a:r>
              <a:r>
                <a:rPr kumimoji="0" lang="en-US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IP </a:t>
              </a: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видеодомофонни комплекти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38" name="图片 37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78882" y="-14768"/>
              <a:ext cx="2561492" cy="1232717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6098838" y="2276039"/>
            <a:ext cx="4228045" cy="2646550"/>
            <a:chOff x="652077" y="3575044"/>
            <a:chExt cx="3383722" cy="2145065"/>
          </a:xfrm>
        </p:grpSpPr>
        <p:grpSp>
          <p:nvGrpSpPr>
            <p:cNvPr id="11" name="组合 10"/>
            <p:cNvGrpSpPr/>
            <p:nvPr/>
          </p:nvGrpSpPr>
          <p:grpSpPr>
            <a:xfrm>
              <a:off x="1091597" y="3861554"/>
              <a:ext cx="2661819" cy="947313"/>
              <a:chOff x="748621" y="3367076"/>
              <a:chExt cx="2661819" cy="947313"/>
            </a:xfrm>
          </p:grpSpPr>
          <p:pic>
            <p:nvPicPr>
              <p:cNvPr id="78" name="图片 77"/>
              <p:cNvPicPr>
                <a:picLocks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48621" y="3498591"/>
                <a:ext cx="1080000" cy="756000"/>
              </a:xfrm>
              <a:prstGeom prst="rect">
                <a:avLst/>
              </a:prstGeom>
            </p:spPr>
          </p:pic>
          <p:pic>
            <p:nvPicPr>
              <p:cNvPr id="74" name="图片 73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2817" b="95976" l="2342" r="94965">
                            <a14:foregroundMark x1="13349" y1="69014" x2="11593" y2="79678"/>
                            <a14:foregroundMark x1="16511" y1="78270" x2="14988" y2="87525"/>
                            <a14:foregroundMark x1="17096" y1="82093" x2="16276" y2="88732"/>
                            <a14:foregroundMark x1="11944" y1="72032" x2="10890" y2="81087"/>
                            <a14:foregroundMark x1="10773" y1="82294" x2="11827" y2="81087"/>
                            <a14:backgroundMark x1="14520" y1="74849" x2="13466" y2="81891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278831">
                <a:off x="2602657" y="3702801"/>
                <a:ext cx="807783" cy="470104"/>
              </a:xfrm>
              <a:prstGeom prst="rect">
                <a:avLst/>
              </a:prstGeom>
            </p:spPr>
          </p:pic>
          <p:pic>
            <p:nvPicPr>
              <p:cNvPr id="60" name="图片 59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360252" y="3367076"/>
                <a:ext cx="1683896" cy="947313"/>
              </a:xfrm>
              <a:prstGeom prst="rect">
                <a:avLst/>
              </a:prstGeom>
            </p:spPr>
          </p:pic>
        </p:grpSp>
        <p:sp>
          <p:nvSpPr>
            <p:cNvPr id="10" name="矩形 9"/>
            <p:cNvSpPr/>
            <p:nvPr/>
          </p:nvSpPr>
          <p:spPr>
            <a:xfrm>
              <a:off x="652077" y="3575044"/>
              <a:ext cx="3383722" cy="1739185"/>
            </a:xfrm>
            <a:prstGeom prst="rect">
              <a:avLst/>
            </a:prstGeom>
            <a:noFill/>
            <a:ln>
              <a:solidFill>
                <a:srgbClr val="495B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760345" y="535077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D6000F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DS-KIS603-P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6000F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9597825" y="1699766"/>
            <a:ext cx="1446989" cy="832659"/>
            <a:chOff x="4135293" y="2537097"/>
            <a:chExt cx="1479568" cy="911346"/>
          </a:xfrm>
        </p:grpSpPr>
        <p:sp>
          <p:nvSpPr>
            <p:cNvPr id="83" name="椭圆 82"/>
            <p:cNvSpPr/>
            <p:nvPr/>
          </p:nvSpPr>
          <p:spPr>
            <a:xfrm>
              <a:off x="4405136" y="2537097"/>
              <a:ext cx="911347" cy="91134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4" name="文本框 28"/>
            <p:cNvSpPr txBox="1"/>
            <p:nvPr/>
          </p:nvSpPr>
          <p:spPr>
            <a:xfrm>
              <a:off x="4135293" y="2829579"/>
              <a:ext cx="1479568" cy="325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217">
                <a:lnSpc>
                  <a:spcPts val="1600"/>
                </a:lnSpc>
                <a:defRPr/>
              </a:pPr>
              <a:r>
                <a:rPr lang="bg-BG" altLang="zh-CN" sz="14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Очаква се</a:t>
              </a:r>
              <a:endParaRPr lang="en-US" altLang="zh-CN" sz="1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1">
            <a:extLst>
              <a:ext uri="{FF2B5EF4-FFF2-40B4-BE49-F238E27FC236}">
                <a16:creationId xmlns:a16="http://schemas.microsoft.com/office/drawing/2014/main" xmlns="" id="{62DF87FC-51DA-4EF3-93D7-638866DD108F}"/>
              </a:ext>
            </a:extLst>
          </p:cNvPr>
          <p:cNvGrpSpPr/>
          <p:nvPr/>
        </p:nvGrpSpPr>
        <p:grpSpPr>
          <a:xfrm>
            <a:off x="1024763" y="2709104"/>
            <a:ext cx="4251998" cy="1494494"/>
            <a:chOff x="13269469" y="5767153"/>
            <a:chExt cx="3096817" cy="1086233"/>
          </a:xfrm>
        </p:grpSpPr>
        <p:pic>
          <p:nvPicPr>
            <p:cNvPr id="25" name="Picture 2" descr="D:\00 产品\05 产品\KIS602\DS-3E0105P-E M\DS-3E0105P-E M-Front.jpg">
              <a:extLst>
                <a:ext uri="{FF2B5EF4-FFF2-40B4-BE49-F238E27FC236}">
                  <a16:creationId xmlns:a16="http://schemas.microsoft.com/office/drawing/2014/main" xmlns="" id="{053B8326-EA6C-4225-9A61-1B659F2C5E9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23742" t="6344" r="26619" b="1929"/>
            <a:stretch/>
          </p:blipFill>
          <p:spPr bwMode="auto">
            <a:xfrm>
              <a:off x="15185186" y="6141980"/>
              <a:ext cx="1181100" cy="63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图片 49">
              <a:extLst>
                <a:ext uri="{FF2B5EF4-FFF2-40B4-BE49-F238E27FC236}">
                  <a16:creationId xmlns:a16="http://schemas.microsoft.com/office/drawing/2014/main" xmlns="" id="{93DB0D0F-0125-4BD8-9A47-A5C73A2E8C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02924" y="5767153"/>
              <a:ext cx="1516537" cy="1086233"/>
            </a:xfrm>
            <a:prstGeom prst="rect">
              <a:avLst/>
            </a:prstGeom>
          </p:spPr>
        </p:pic>
        <p:pic>
          <p:nvPicPr>
            <p:cNvPr id="27" name="图片 52">
              <a:extLst>
                <a:ext uri="{FF2B5EF4-FFF2-40B4-BE49-F238E27FC236}">
                  <a16:creationId xmlns:a16="http://schemas.microsoft.com/office/drawing/2014/main" xmlns="" id="{36C60490-EE28-4AC7-B7AE-D4EB06486CAA}"/>
                </a:ext>
              </a:extLst>
            </p:cNvPr>
            <p:cNvPicPr>
              <a:picLocks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269469" y="5913900"/>
              <a:ext cx="1080000" cy="756000"/>
            </a:xfrm>
            <a:prstGeom prst="rect">
              <a:avLst/>
            </a:prstGeom>
          </p:spPr>
        </p:pic>
        <p:pic>
          <p:nvPicPr>
            <p:cNvPr id="28" name="图片 55">
              <a:extLst>
                <a:ext uri="{FF2B5EF4-FFF2-40B4-BE49-F238E27FC236}">
                  <a16:creationId xmlns:a16="http://schemas.microsoft.com/office/drawing/2014/main" xmlns="" id="{85A61BD7-0D69-41B7-BBAA-44E78CA59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5564281" y="5903418"/>
              <a:ext cx="309042" cy="226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矩形 110">
            <a:extLst>
              <a:ext uri="{FF2B5EF4-FFF2-40B4-BE49-F238E27FC236}">
                <a16:creationId xmlns:a16="http://schemas.microsoft.com/office/drawing/2014/main" xmlns="" id="{AC53186E-0ACC-4714-B066-A56069D78B9C}"/>
              </a:ext>
            </a:extLst>
          </p:cNvPr>
          <p:cNvSpPr/>
          <p:nvPr/>
        </p:nvSpPr>
        <p:spPr>
          <a:xfrm>
            <a:off x="932421" y="2276039"/>
            <a:ext cx="4410685" cy="2145780"/>
          </a:xfrm>
          <a:prstGeom prst="rect">
            <a:avLst/>
          </a:prstGeom>
          <a:noFill/>
          <a:ln>
            <a:solidFill>
              <a:srgbClr val="495B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553266" y="1660934"/>
            <a:ext cx="1446989" cy="832659"/>
            <a:chOff x="4135293" y="2537097"/>
            <a:chExt cx="1479568" cy="911346"/>
          </a:xfrm>
        </p:grpSpPr>
        <p:sp>
          <p:nvSpPr>
            <p:cNvPr id="58" name="椭圆 27"/>
            <p:cNvSpPr/>
            <p:nvPr/>
          </p:nvSpPr>
          <p:spPr>
            <a:xfrm>
              <a:off x="4405136" y="2537097"/>
              <a:ext cx="911347" cy="91134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59" name="文本框 28"/>
            <p:cNvSpPr txBox="1"/>
            <p:nvPr/>
          </p:nvSpPr>
          <p:spPr>
            <a:xfrm>
              <a:off x="4135293" y="2829579"/>
              <a:ext cx="1479568" cy="325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ts val="16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rPr>
                <a:t>Наличен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30" name="文本框 13">
            <a:extLst>
              <a:ext uri="{FF2B5EF4-FFF2-40B4-BE49-F238E27FC236}">
                <a16:creationId xmlns:a16="http://schemas.microsoft.com/office/drawing/2014/main" xmlns="" id="{4A6FC943-0EAC-44E6-8A3D-948CA10A20A9}"/>
              </a:ext>
            </a:extLst>
          </p:cNvPr>
          <p:cNvSpPr txBox="1"/>
          <p:nvPr/>
        </p:nvSpPr>
        <p:spPr>
          <a:xfrm>
            <a:off x="2403518" y="452351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D6000F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rPr>
              <a:t>DS-KIS602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D6000F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10358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-2" y="-45749"/>
            <a:ext cx="12192002" cy="1289085"/>
            <a:chOff x="-2" y="-45749"/>
            <a:chExt cx="12192002" cy="1289085"/>
          </a:xfrm>
        </p:grpSpPr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2" y="-45749"/>
              <a:ext cx="12192002" cy="1289085"/>
            </a:xfrm>
            <a:prstGeom prst="rect">
              <a:avLst/>
            </a:prstGeom>
          </p:spPr>
        </p:pic>
        <p:sp>
          <p:nvSpPr>
            <p:cNvPr id="52" name="TextBox 49"/>
            <p:cNvSpPr txBox="1"/>
            <p:nvPr/>
          </p:nvSpPr>
          <p:spPr>
            <a:xfrm>
              <a:off x="452263" y="261937"/>
              <a:ext cx="11003613" cy="64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kumimoji="0" lang="bg-BG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Нов многоабонатен външен панел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40" name="图片 3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78882" y="-14768"/>
              <a:ext cx="2561492" cy="1232717"/>
            </a:xfrm>
            <a:prstGeom prst="rect">
              <a:avLst/>
            </a:prstGeom>
          </p:spPr>
        </p:pic>
      </p:grpSp>
      <p:grpSp>
        <p:nvGrpSpPr>
          <p:cNvPr id="43" name="그룹 46"/>
          <p:cNvGrpSpPr>
            <a:grpSpLocks/>
          </p:cNvGrpSpPr>
          <p:nvPr/>
        </p:nvGrpSpPr>
        <p:grpSpPr bwMode="auto">
          <a:xfrm>
            <a:off x="69896" y="4650769"/>
            <a:ext cx="3898525" cy="2287136"/>
            <a:chOff x="251520" y="3933056"/>
            <a:chExt cx="5220072" cy="4653136"/>
          </a:xfrm>
        </p:grpSpPr>
        <p:pic>
          <p:nvPicPr>
            <p:cNvPr id="44" name="그림 30" descr="화살표.png"/>
            <p:cNvPicPr>
              <a:picLocks noChangeAspect="1"/>
            </p:cNvPicPr>
            <p:nvPr/>
          </p:nvPicPr>
          <p:blipFill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3933056"/>
              <a:ext cx="5220072" cy="4653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그림 152" descr="빛.pn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1625824" flipH="1" flipV="1">
              <a:off x="4102416" y="3970941"/>
              <a:ext cx="969314" cy="1068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6296" y="1312869"/>
            <a:ext cx="1145956" cy="268217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007" y="3662500"/>
            <a:ext cx="407152" cy="1148058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-38297" y="4937184"/>
            <a:ext cx="1249966" cy="854516"/>
            <a:chOff x="1777337" y="4123885"/>
            <a:chExt cx="1249966" cy="854516"/>
          </a:xfrm>
        </p:grpSpPr>
        <p:sp>
          <p:nvSpPr>
            <p:cNvPr id="47" name="타원 48"/>
            <p:cNvSpPr/>
            <p:nvPr/>
          </p:nvSpPr>
          <p:spPr>
            <a:xfrm>
              <a:off x="2214564" y="4595814"/>
              <a:ext cx="382587" cy="382587"/>
            </a:xfrm>
            <a:prstGeom prst="ellipse">
              <a:avLst/>
            </a:prstGeom>
            <a:solidFill>
              <a:schemeClr val="bg1">
                <a:lumMod val="5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lgun Gothic" pitchFamily="34" charset="-127"/>
                <a:ea typeface="Malgun Gothic" pitchFamily="34" charset="-127"/>
                <a:cs typeface="+mn-cs"/>
              </a:endParaRPr>
            </a:p>
          </p:txBody>
        </p:sp>
        <p:sp>
          <p:nvSpPr>
            <p:cNvPr id="48" name="TextBox 66"/>
            <p:cNvSpPr txBox="1"/>
            <p:nvPr/>
          </p:nvSpPr>
          <p:spPr>
            <a:xfrm>
              <a:off x="1777337" y="4123885"/>
              <a:ext cx="124996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HY견고딕" pitchFamily="18" charset="-127"/>
                  <a:cs typeface="Arial" pitchFamily="34" charset="0"/>
                </a:rPr>
                <a:t>Analog Door Station</a:t>
              </a:r>
            </a:p>
          </p:txBody>
        </p:sp>
        <p:sp>
          <p:nvSpPr>
            <p:cNvPr id="49" name="타원 31"/>
            <p:cNvSpPr/>
            <p:nvPr/>
          </p:nvSpPr>
          <p:spPr>
            <a:xfrm>
              <a:off x="2314575" y="4695825"/>
              <a:ext cx="173038" cy="17303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lgun Gothic" pitchFamily="34" charset="-127"/>
                <a:ea typeface="Malgun Gothic" pitchFamily="34" charset="-127"/>
                <a:cs typeface="+mn-cs"/>
              </a:endParaRPr>
            </a:p>
          </p:txBody>
        </p:sp>
      </p:grpSp>
      <p:sp>
        <p:nvSpPr>
          <p:cNvPr id="50" name="TextBox 67"/>
          <p:cNvSpPr txBox="1"/>
          <p:nvPr/>
        </p:nvSpPr>
        <p:spPr>
          <a:xfrm>
            <a:off x="915582" y="4651326"/>
            <a:ext cx="14210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itchFamily="34" charset="0"/>
                <a:ea typeface="HY견고딕" pitchFamily="18" charset="-127"/>
                <a:cs typeface="Arial" pitchFamily="34" charset="0"/>
              </a:rPr>
              <a:t>IP Door Station</a:t>
            </a:r>
          </a:p>
        </p:txBody>
      </p:sp>
      <p:grpSp>
        <p:nvGrpSpPr>
          <p:cNvPr id="51" name="그룹 23"/>
          <p:cNvGrpSpPr>
            <a:grpSpLocks noChangeAspect="1"/>
          </p:cNvGrpSpPr>
          <p:nvPr/>
        </p:nvGrpSpPr>
        <p:grpSpPr bwMode="auto">
          <a:xfrm>
            <a:off x="1317708" y="5095664"/>
            <a:ext cx="504000" cy="505320"/>
            <a:chOff x="1577817" y="4334022"/>
            <a:chExt cx="607286" cy="607286"/>
          </a:xfrm>
        </p:grpSpPr>
        <p:sp>
          <p:nvSpPr>
            <p:cNvPr id="53" name="타원 49"/>
            <p:cNvSpPr/>
            <p:nvPr/>
          </p:nvSpPr>
          <p:spPr>
            <a:xfrm>
              <a:off x="1577817" y="4334022"/>
              <a:ext cx="607286" cy="607286"/>
            </a:xfrm>
            <a:prstGeom prst="ellipse">
              <a:avLst/>
            </a:prstGeom>
            <a:solidFill>
              <a:schemeClr val="accent5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lgun Gothic" pitchFamily="34" charset="-127"/>
                <a:ea typeface="Malgun Gothic" pitchFamily="34" charset="-127"/>
                <a:cs typeface="+mn-cs"/>
              </a:endParaRPr>
            </a:p>
          </p:txBody>
        </p:sp>
        <p:sp>
          <p:nvSpPr>
            <p:cNvPr id="54" name="타원 38"/>
            <p:cNvSpPr/>
            <p:nvPr/>
          </p:nvSpPr>
          <p:spPr>
            <a:xfrm>
              <a:off x="1727254" y="4487826"/>
              <a:ext cx="308412" cy="309192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lgun Gothic" pitchFamily="34" charset="-127"/>
                <a:ea typeface="Malgun Gothic" pitchFamily="34" charset="-127"/>
                <a:cs typeface="+mn-cs"/>
              </a:endParaRPr>
            </a:p>
          </p:txBody>
        </p:sp>
      </p:grpSp>
      <p:grpSp>
        <p:nvGrpSpPr>
          <p:cNvPr id="55" name="그룹 58"/>
          <p:cNvGrpSpPr>
            <a:grpSpLocks/>
          </p:cNvGrpSpPr>
          <p:nvPr/>
        </p:nvGrpSpPr>
        <p:grpSpPr bwMode="auto">
          <a:xfrm>
            <a:off x="2972300" y="4425342"/>
            <a:ext cx="610052" cy="502983"/>
            <a:chOff x="4115966" y="2348880"/>
            <a:chExt cx="890802" cy="890802"/>
          </a:xfrm>
        </p:grpSpPr>
        <p:sp>
          <p:nvSpPr>
            <p:cNvPr id="56" name="타원 56"/>
            <p:cNvSpPr/>
            <p:nvPr/>
          </p:nvSpPr>
          <p:spPr>
            <a:xfrm>
              <a:off x="4115966" y="2348880"/>
              <a:ext cx="890802" cy="890802"/>
            </a:xfrm>
            <a:prstGeom prst="ellipse">
              <a:avLst/>
            </a:prstGeom>
            <a:solidFill>
              <a:schemeClr val="accent2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lgun Gothic" pitchFamily="34" charset="-127"/>
                <a:ea typeface="Malgun Gothic" pitchFamily="34" charset="-127"/>
                <a:cs typeface="+mn-cs"/>
              </a:endParaRPr>
            </a:p>
          </p:txBody>
        </p:sp>
        <p:sp>
          <p:nvSpPr>
            <p:cNvPr id="57" name="타원 39"/>
            <p:cNvSpPr/>
            <p:nvPr/>
          </p:nvSpPr>
          <p:spPr>
            <a:xfrm>
              <a:off x="4319215" y="2564832"/>
              <a:ext cx="482717" cy="48271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lgun Gothic" pitchFamily="34" charset="-127"/>
                <a:ea typeface="Malgun Gothic" pitchFamily="34" charset="-127"/>
                <a:cs typeface="+mn-cs"/>
              </a:endParaRPr>
            </a:p>
          </p:txBody>
        </p:sp>
      </p:grpSp>
      <p:sp>
        <p:nvSpPr>
          <p:cNvPr id="58" name="TextBox 68"/>
          <p:cNvSpPr txBox="1"/>
          <p:nvPr/>
        </p:nvSpPr>
        <p:spPr>
          <a:xfrm>
            <a:off x="2441412" y="3979326"/>
            <a:ext cx="17571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itchFamily="34" charset="0"/>
                <a:ea typeface="HY견고딕" pitchFamily="18" charset="-127"/>
                <a:cs typeface="Arial" pitchFamily="34" charset="0"/>
              </a:rPr>
              <a:t>Face Recognition DS-KD9613</a:t>
            </a:r>
          </a:p>
        </p:txBody>
      </p:sp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1966" y="3296791"/>
            <a:ext cx="483401" cy="129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8" name="组合 77"/>
          <p:cNvGrpSpPr/>
          <p:nvPr/>
        </p:nvGrpSpPr>
        <p:grpSpPr>
          <a:xfrm>
            <a:off x="6419404" y="1581899"/>
            <a:ext cx="4426800" cy="428227"/>
            <a:chOff x="3937566" y="1908743"/>
            <a:chExt cx="5043388" cy="428382"/>
          </a:xfrm>
        </p:grpSpPr>
        <p:sp>
          <p:nvSpPr>
            <p:cNvPr id="98" name="矩形 21"/>
            <p:cNvSpPr/>
            <p:nvPr/>
          </p:nvSpPr>
          <p:spPr>
            <a:xfrm flipH="1">
              <a:off x="3937566" y="1908743"/>
              <a:ext cx="5043386" cy="428382"/>
            </a:xfrm>
            <a:prstGeom prst="homePlat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386" tIns="45692" rIns="91386" bIns="456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4115781" y="1922762"/>
              <a:ext cx="4865173" cy="36946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000">
                  <a:solidFill>
                    <a:srgbClr val="2B3D4F"/>
                  </a:solidFill>
                  <a:effectLst/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Поддържа лицево разпознаване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419407" y="2228758"/>
            <a:ext cx="5444515" cy="833983"/>
            <a:chOff x="1091750" y="2366435"/>
            <a:chExt cx="5444515" cy="833983"/>
          </a:xfrm>
        </p:grpSpPr>
        <p:grpSp>
          <p:nvGrpSpPr>
            <p:cNvPr id="94" name="组合 93"/>
            <p:cNvGrpSpPr/>
            <p:nvPr/>
          </p:nvGrpSpPr>
          <p:grpSpPr>
            <a:xfrm>
              <a:off x="1091750" y="2623522"/>
              <a:ext cx="5444515" cy="576896"/>
              <a:chOff x="4244690" y="2154226"/>
              <a:chExt cx="5448454" cy="577105"/>
            </a:xfrm>
          </p:grpSpPr>
          <p:cxnSp>
            <p:nvCxnSpPr>
              <p:cNvPr id="96" name="直接连接符 95"/>
              <p:cNvCxnSpPr/>
              <p:nvPr/>
            </p:nvCxnSpPr>
            <p:spPr>
              <a:xfrm>
                <a:off x="4244690" y="2154226"/>
                <a:ext cx="0" cy="503165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文本框 96"/>
              <p:cNvSpPr txBox="1"/>
              <p:nvPr/>
            </p:nvSpPr>
            <p:spPr>
              <a:xfrm>
                <a:off x="4427175" y="2392654"/>
                <a:ext cx="5265969" cy="338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lvl="0" algn="just">
                  <a:buClr>
                    <a:srgbClr val="C11119"/>
                  </a:buClr>
                  <a:buSzPct val="125000"/>
                  <a:defRPr sz="3600" b="1">
                    <a:solidFill>
                      <a:srgbClr val="1E2A36"/>
                    </a:solidFill>
                    <a:latin typeface="Arial" panose="020B0604020202020204" pitchFamily="34" charset="0"/>
                    <a:ea typeface="宋体" pitchFamily="2" charset="-122"/>
                    <a:cs typeface="Arial" panose="020B0604020202020204" pitchFamily="34" charset="0"/>
                  </a:defRPr>
                </a:lvl1pPr>
              </a:lstStyle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11119"/>
                  </a:buClr>
                  <a:buSzPct val="125000"/>
                  <a:buFontTx/>
                  <a:buNone/>
                  <a:tabLst/>
                  <a:defRPr/>
                </a:pPr>
                <a:r>
                  <a:rPr kumimoji="0" lang="bg-BG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Разпознаване на лице, пръст, 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PIN </a:t>
                </a:r>
                <a:r>
                  <a:rPr kumimoji="0" lang="bg-BG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код и карта.</a:t>
                </a:r>
                <a:endPara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5" name="TextBox 62"/>
            <p:cNvSpPr txBox="1"/>
            <p:nvPr/>
          </p:nvSpPr>
          <p:spPr>
            <a:xfrm>
              <a:off x="1274103" y="2366435"/>
              <a:ext cx="5041061" cy="496917"/>
            </a:xfrm>
            <a:prstGeom prst="rect">
              <a:avLst/>
            </a:prstGeom>
            <a:noFill/>
          </p:spPr>
          <p:txBody>
            <a:bodyPr wrap="square" lIns="91364" tIns="45681" rIns="91364" bIns="45681" rtlCol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По-удобен и сигурен достъп чрез:</a:t>
              </a:r>
              <a:endPara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419407" y="3296791"/>
            <a:ext cx="5444515" cy="833982"/>
            <a:chOff x="1091750" y="2366435"/>
            <a:chExt cx="5444515" cy="833982"/>
          </a:xfrm>
        </p:grpSpPr>
        <p:grpSp>
          <p:nvGrpSpPr>
            <p:cNvPr id="90" name="组合 89"/>
            <p:cNvGrpSpPr/>
            <p:nvPr/>
          </p:nvGrpSpPr>
          <p:grpSpPr>
            <a:xfrm>
              <a:off x="1091750" y="2623522"/>
              <a:ext cx="5444515" cy="576895"/>
              <a:chOff x="4244690" y="2154226"/>
              <a:chExt cx="5448454" cy="577104"/>
            </a:xfrm>
          </p:grpSpPr>
          <p:cxnSp>
            <p:nvCxnSpPr>
              <p:cNvPr id="92" name="直接连接符 91"/>
              <p:cNvCxnSpPr/>
              <p:nvPr/>
            </p:nvCxnSpPr>
            <p:spPr>
              <a:xfrm>
                <a:off x="4244690" y="2154226"/>
                <a:ext cx="0" cy="503165"/>
              </a:xfrm>
              <a:prstGeom prst="line">
                <a:avLst/>
              </a:prstGeom>
              <a:ln w="38100">
                <a:solidFill>
                  <a:srgbClr val="C72D2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3" name="文本框 92"/>
              <p:cNvSpPr txBox="1"/>
              <p:nvPr/>
            </p:nvSpPr>
            <p:spPr>
              <a:xfrm>
                <a:off x="4427175" y="2392653"/>
                <a:ext cx="5265969" cy="3386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lvl="0" algn="just">
                  <a:buClr>
                    <a:srgbClr val="C11119"/>
                  </a:buClr>
                  <a:buSzPct val="125000"/>
                  <a:defRPr sz="3600" b="1">
                    <a:solidFill>
                      <a:srgbClr val="1E2A36"/>
                    </a:solidFill>
                    <a:latin typeface="Arial" panose="020B0604020202020204" pitchFamily="34" charset="0"/>
                    <a:ea typeface="宋体" pitchFamily="2" charset="-122"/>
                    <a:cs typeface="Arial" panose="020B0604020202020204" pitchFamily="34" charset="0"/>
                  </a:defRPr>
                </a:lvl1pPr>
              </a:lstStyle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11119"/>
                  </a:buClr>
                  <a:buSzPct val="125000"/>
                  <a:buFontTx/>
                  <a:buNone/>
                  <a:tabLst/>
                  <a:defRPr/>
                </a:pP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3K </a:t>
                </a:r>
                <a:r>
                  <a:rPr lang="bg-BG" altLang="zh-CN" sz="1600" b="0" dirty="0">
                    <a:solidFill>
                      <a:prstClr val="black"/>
                    </a:solidFill>
                    <a:ea typeface="微软雅黑" panose="020B0503020204020204" pitchFamily="34" charset="-122"/>
                  </a:rPr>
                  <a:t>лица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, 3K </a:t>
                </a:r>
                <a:r>
                  <a:rPr lang="bg-BG" altLang="zh-CN" sz="1600" b="0" dirty="0">
                    <a:solidFill>
                      <a:prstClr val="black"/>
                    </a:solidFill>
                    <a:ea typeface="微软雅黑" panose="020B0503020204020204" pitchFamily="34" charset="-122"/>
                  </a:rPr>
                  <a:t>пръстови отпечатъка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, 10K M1 </a:t>
                </a:r>
                <a:r>
                  <a:rPr lang="bg-BG" altLang="zh-CN" sz="1600" b="0" dirty="0">
                    <a:solidFill>
                      <a:prstClr val="black"/>
                    </a:solidFill>
                    <a:ea typeface="微软雅黑" panose="020B0503020204020204" pitchFamily="34" charset="-122"/>
                  </a:rPr>
                  <a:t>карти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1" name="TextBox 62"/>
            <p:cNvSpPr txBox="1"/>
            <p:nvPr/>
          </p:nvSpPr>
          <p:spPr>
            <a:xfrm>
              <a:off x="1274103" y="2366435"/>
              <a:ext cx="5041061" cy="496917"/>
            </a:xfrm>
            <a:prstGeom prst="rect">
              <a:avLst/>
            </a:prstGeom>
            <a:noFill/>
          </p:spPr>
          <p:txBody>
            <a:bodyPr wrap="square" lIns="91364" tIns="45681" rIns="91364" bIns="45681" rtlCol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По-голям капацитет:</a:t>
              </a:r>
              <a:endPara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88" name="直接连接符 87"/>
          <p:cNvCxnSpPr/>
          <p:nvPr/>
        </p:nvCxnSpPr>
        <p:spPr>
          <a:xfrm>
            <a:off x="6419407" y="4534064"/>
            <a:ext cx="0" cy="502983"/>
          </a:xfrm>
          <a:prstGeom prst="line">
            <a:avLst/>
          </a:prstGeom>
          <a:ln w="38100">
            <a:solidFill>
              <a:srgbClr val="C72D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文本框 88"/>
          <p:cNvSpPr txBox="1"/>
          <p:nvPr/>
        </p:nvSpPr>
        <p:spPr>
          <a:xfrm>
            <a:off x="6575831" y="5795376"/>
            <a:ext cx="5262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 algn="just">
              <a:buClr>
                <a:srgbClr val="C11119"/>
              </a:buClr>
              <a:buSzPct val="125000"/>
              <a:defRPr sz="3600" b="1">
                <a:solidFill>
                  <a:srgbClr val="1E2A36"/>
                </a:solidFill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defRPr>
            </a:lvl1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11119"/>
              </a:buClr>
              <a:buSzPct val="125000"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10</a:t>
            </a:r>
            <a:r>
              <a:rPr kumimoji="0" lang="bg-BG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“ сензорен екран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, </a:t>
            </a:r>
            <a:r>
              <a:rPr kumimoji="0" lang="bg-BG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Двойна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2MP </a:t>
            </a:r>
            <a:r>
              <a:rPr lang="bg-BG" altLang="zh-CN" sz="1600" b="0" dirty="0">
                <a:solidFill>
                  <a:prstClr val="black"/>
                </a:solidFill>
                <a:ea typeface="微软雅黑" panose="020B0503020204020204" pitchFamily="34" charset="-122"/>
              </a:rPr>
              <a:t>камера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, True WDR, </a:t>
            </a:r>
            <a:r>
              <a:rPr lang="bg-BG" altLang="zh-CN" sz="1600" b="0" dirty="0">
                <a:solidFill>
                  <a:prstClr val="black"/>
                </a:solidFill>
              </a:rPr>
              <a:t>Възможност за показване на реклами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87" name="TextBox 62"/>
          <p:cNvSpPr txBox="1"/>
          <p:nvPr/>
        </p:nvSpPr>
        <p:spPr>
          <a:xfrm>
            <a:off x="6589660" y="5289830"/>
            <a:ext cx="5041061" cy="496917"/>
          </a:xfrm>
          <a:prstGeom prst="rect">
            <a:avLst/>
          </a:prstGeom>
          <a:noFill/>
        </p:spPr>
        <p:txBody>
          <a:bodyPr wrap="square" lIns="91364" tIns="45681" rIns="91364" bIns="4568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Допълнителни параметри: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83" name="直接连接符 82"/>
          <p:cNvCxnSpPr/>
          <p:nvPr/>
        </p:nvCxnSpPr>
        <p:spPr>
          <a:xfrm>
            <a:off x="6425705" y="5553316"/>
            <a:ext cx="0" cy="575931"/>
          </a:xfrm>
          <a:prstGeom prst="line">
            <a:avLst/>
          </a:prstGeom>
          <a:ln w="38100">
            <a:solidFill>
              <a:srgbClr val="C72D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矩形 83"/>
          <p:cNvSpPr/>
          <p:nvPr/>
        </p:nvSpPr>
        <p:spPr>
          <a:xfrm>
            <a:off x="6589660" y="4673032"/>
            <a:ext cx="2032929" cy="4160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IP65, </a:t>
            </a:r>
            <a:r>
              <a:rPr lang="bg-BG" altLang="zh-CN" sz="16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за вкопаване.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5" name="TextBox 62"/>
          <p:cNvSpPr txBox="1"/>
          <p:nvPr/>
        </p:nvSpPr>
        <p:spPr>
          <a:xfrm>
            <a:off x="6575831" y="4245177"/>
            <a:ext cx="5041061" cy="496917"/>
          </a:xfrm>
          <a:prstGeom prst="rect">
            <a:avLst/>
          </a:prstGeom>
          <a:noFill/>
        </p:spPr>
        <p:txBody>
          <a:bodyPr wrap="square" lIns="91364" tIns="45681" rIns="91364" bIns="4568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altLang="zh-CN" sz="2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За външна употреба: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62258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-2" y="-45749"/>
            <a:ext cx="12192002" cy="1289085"/>
            <a:chOff x="-2" y="-45749"/>
            <a:chExt cx="12192002" cy="1289085"/>
          </a:xfrm>
        </p:grpSpPr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2" y="-45749"/>
              <a:ext cx="12192002" cy="1289085"/>
            </a:xfrm>
            <a:prstGeom prst="rect">
              <a:avLst/>
            </a:prstGeom>
          </p:spPr>
        </p:pic>
        <p:sp>
          <p:nvSpPr>
            <p:cNvPr id="52" name="TextBox 49"/>
            <p:cNvSpPr txBox="1"/>
            <p:nvPr/>
          </p:nvSpPr>
          <p:spPr>
            <a:xfrm>
              <a:off x="452263" y="261937"/>
              <a:ext cx="11003613" cy="64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 defTabSz="914400">
                <a:buClr>
                  <a:srgbClr val="C11119"/>
                </a:buClr>
                <a:buSzPct val="125000"/>
                <a:defRPr sz="3600" b="1">
                  <a:solidFill>
                    <a:srgbClr val="1E2A36"/>
                  </a:solidFill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defRPr>
              </a:lvl1pPr>
            </a:lstStyle>
            <a:p>
              <a:pPr marL="0" marR="0" lvl="0" indent="0" algn="just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11119"/>
                </a:buClr>
                <a:buSzPct val="125000"/>
                <a:buFontTx/>
                <a:buNone/>
                <a:tabLst/>
                <a:defRPr/>
              </a:pPr>
              <a:r>
                <a:rPr kumimoji="0" lang="en-US" altLang="zh-CN" sz="3598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宋体" pitchFamily="2" charset="-122"/>
                  <a:cs typeface="Arial" panose="020B0604020202020204" pitchFamily="34" charset="0"/>
                </a:rPr>
                <a:t>Intercom Designer Tool</a:t>
              </a:r>
              <a:endParaRPr kumimoji="0" lang="zh-CN" altLang="en-US" sz="359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40" name="图片 3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585"/>
            <a:stretch/>
          </p:blipFill>
          <p:spPr>
            <a:xfrm>
              <a:off x="9478882" y="-14768"/>
              <a:ext cx="2561492" cy="1232717"/>
            </a:xfrm>
            <a:prstGeom prst="rect">
              <a:avLst/>
            </a:prstGeom>
          </p:spPr>
        </p:pic>
      </p:grpSp>
      <p:pic>
        <p:nvPicPr>
          <p:cNvPr id="78" name="图片 7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267" y="1836059"/>
            <a:ext cx="2438940" cy="2427031"/>
          </a:xfrm>
          <a:prstGeom prst="rect">
            <a:avLst/>
          </a:prstGeom>
        </p:spPr>
      </p:pic>
      <p:sp>
        <p:nvSpPr>
          <p:cNvPr id="79" name="标题 1"/>
          <p:cNvSpPr txBox="1">
            <a:spLocks/>
          </p:cNvSpPr>
          <p:nvPr/>
        </p:nvSpPr>
        <p:spPr>
          <a:xfrm>
            <a:off x="962267" y="4263090"/>
            <a:ext cx="2664296" cy="36003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等线 Light" panose="020F0302020204030204"/>
                <a:ea typeface="等线 Light" panose="02010600030101010101" pitchFamily="2" charset="-122"/>
                <a:cs typeface="Arial" panose="020B0604020202020204" pitchFamily="34" charset="0"/>
              </a:rPr>
              <a:t>Intercom Designer 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等线 Light" panose="020F0302020204030204"/>
              <a:ea typeface="等线 Light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26563" y="5566981"/>
            <a:ext cx="8162567" cy="849643"/>
            <a:chOff x="4726353" y="4469489"/>
            <a:chExt cx="7653808" cy="849643"/>
          </a:xfrm>
        </p:grpSpPr>
        <p:sp>
          <p:nvSpPr>
            <p:cNvPr id="76" name="圆角矩形 75"/>
            <p:cNvSpPr/>
            <p:nvPr/>
          </p:nvSpPr>
          <p:spPr>
            <a:xfrm>
              <a:off x="4726353" y="4865478"/>
              <a:ext cx="7551139" cy="453654"/>
            </a:xfrm>
            <a:prstGeom prst="roundRect">
              <a:avLst/>
            </a:prstGeom>
            <a:solidFill>
              <a:schemeClr val="bg1">
                <a:lumMod val="85000"/>
                <a:alpha val="34000"/>
              </a:schemeClr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0" name="矩形 79"/>
            <p:cNvSpPr/>
            <p:nvPr/>
          </p:nvSpPr>
          <p:spPr>
            <a:xfrm>
              <a:off x="9514012" y="4897405"/>
              <a:ext cx="276348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rPr>
                <a:t>Firefox 60 and later versions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81" name="图片 80"/>
            <p:cNvPicPr>
              <a:picLocks noChangeAspect="1"/>
            </p:cNvPicPr>
            <p:nvPr/>
          </p:nvPicPr>
          <p:blipFill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8649" l="0" r="98618">
                          <a14:foregroundMark x1="50691" y1="30631" x2="50691" y2="30631"/>
                          <a14:foregroundMark x1="64516" y1="37387" x2="64516" y2="37387"/>
                          <a14:foregroundMark x1="65899" y1="54054" x2="65899" y2="54054"/>
                          <a14:foregroundMark x1="51152" y1="56306" x2="51152" y2="56306"/>
                          <a14:foregroundMark x1="30415" y1="42342" x2="30415" y2="42342"/>
                          <a14:foregroundMark x1="36866" y1="56306" x2="36866" y2="56306"/>
                          <a14:foregroundMark x1="45622" y1="64865" x2="45622" y2="64865"/>
                          <a14:foregroundMark x1="54378" y1="46847" x2="54378" y2="46847"/>
                          <a14:foregroundMark x1="44240" y1="41441" x2="44240" y2="41441"/>
                          <a14:foregroundMark x1="52074" y1="39640" x2="52074" y2="39640"/>
                          <a14:foregroundMark x1="44700" y1="46396" x2="44700" y2="46396"/>
                          <a14:foregroundMark x1="43779" y1="51802" x2="43779" y2="51802"/>
                          <a14:foregroundMark x1="56221" y1="54955" x2="56221" y2="54955"/>
                          <a14:foregroundMark x1="52074" y1="47748" x2="52074" y2="47748"/>
                          <a14:foregroundMark x1="45622" y1="46847" x2="45622" y2="46847"/>
                          <a14:foregroundMark x1="38710" y1="47748" x2="38710" y2="47748"/>
                          <a14:foregroundMark x1="40092" y1="37387" x2="40092" y2="3738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89035" y="4908270"/>
              <a:ext cx="319185" cy="326540"/>
            </a:xfrm>
            <a:prstGeom prst="rect">
              <a:avLst/>
            </a:prstGeom>
          </p:spPr>
        </p:pic>
        <p:pic>
          <p:nvPicPr>
            <p:cNvPr id="82" name="图片 81"/>
            <p:cNvPicPr>
              <a:picLocks noChangeAspect="1"/>
            </p:cNvPicPr>
            <p:nvPr/>
          </p:nvPicPr>
          <p:blipFill>
            <a:blip r:embed="rId10" cstate="screen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571" b="100000" l="0" r="9744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61542" y="4917021"/>
              <a:ext cx="335088" cy="326540"/>
            </a:xfrm>
            <a:prstGeom prst="rect">
              <a:avLst/>
            </a:prstGeom>
          </p:spPr>
        </p:pic>
        <p:sp>
          <p:nvSpPr>
            <p:cNvPr id="83" name="矩形 82"/>
            <p:cNvSpPr/>
            <p:nvPr/>
          </p:nvSpPr>
          <p:spPr>
            <a:xfrm>
              <a:off x="5256789" y="4897405"/>
              <a:ext cx="411306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rPr>
                <a:t>Google Chrome 60 and later versions</a:t>
              </a:r>
            </a:p>
          </p:txBody>
        </p:sp>
        <p:sp>
          <p:nvSpPr>
            <p:cNvPr id="84" name="标题 1"/>
            <p:cNvSpPr txBox="1">
              <a:spLocks/>
            </p:cNvSpPr>
            <p:nvPr/>
          </p:nvSpPr>
          <p:spPr>
            <a:xfrm>
              <a:off x="4726353" y="4469489"/>
              <a:ext cx="7653808" cy="48616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2400" b="1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Arial" panose="020B0604020202020204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F0302020204030204"/>
                  <a:ea typeface="等线 Light" panose="02010600030101010101" pitchFamily="2" charset="-122"/>
                  <a:cs typeface="Arial" panose="020B0604020202020204" pitchFamily="34" charset="0"/>
                </a:rPr>
                <a:t>With intercom designer, </a:t>
              </a:r>
              <a:r>
                <a:rPr kumimoji="0" lang="en-US" altLang="zh-CN" sz="1600" b="1" i="0" u="sng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等线 Light" panose="020F0302020204030204"/>
                  <a:ea typeface="等线 Light" panose="02010600030101010101" pitchFamily="2" charset="-122"/>
                  <a:cs typeface="Arial" panose="020B0604020202020204" pitchFamily="34" charset="0"/>
                </a:rPr>
                <a:t>5-steps</a:t>
              </a:r>
              <a:r>
                <a: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F0302020204030204"/>
                  <a:ea typeface="等线 Light" panose="02010600030101010101" pitchFamily="2" charset="-122"/>
                  <a:cs typeface="Arial" panose="020B0604020202020204" pitchFamily="34" charset="0"/>
                </a:rPr>
                <a:t> only for one intercom project design. Recommend,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等线 Light" panose="020F0302020204030204"/>
                <a:ea typeface="等线 Light" panose="0201060003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86" name="矩形 85"/>
          <p:cNvSpPr/>
          <p:nvPr/>
        </p:nvSpPr>
        <p:spPr>
          <a:xfrm>
            <a:off x="395228" y="5274213"/>
            <a:ext cx="31490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u="sng" dirty="0">
                <a:solidFill>
                  <a:prstClr val="black"/>
                </a:solidFill>
                <a:hlinkClick r:id="rId12"/>
              </a:rPr>
              <a:t>https://tools.hikvision.com/intercomDesigner/#/</a:t>
            </a:r>
            <a:endParaRPr lang="en-US" altLang="zh-CN" u="sng" dirty="0">
              <a:solidFill>
                <a:prstClr val="black"/>
              </a:solidFill>
            </a:endParaRPr>
          </a:p>
          <a:p>
            <a:pPr lvl="0"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456385" y="1518154"/>
            <a:ext cx="6705601" cy="3993280"/>
            <a:chOff x="6173866" y="1959016"/>
            <a:chExt cx="5097784" cy="3562902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29892" y="2136757"/>
              <a:ext cx="4431945" cy="26973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"/>
            <a:stretch/>
          </p:blipFill>
          <p:spPr>
            <a:xfrm>
              <a:off x="6173866" y="1959016"/>
              <a:ext cx="5097784" cy="3562902"/>
            </a:xfrm>
            <a:prstGeom prst="rect">
              <a:avLst/>
            </a:prstGeom>
          </p:spPr>
        </p:pic>
      </p:grpSp>
      <p:pic>
        <p:nvPicPr>
          <p:cNvPr id="3" name="MyVideo_7">
            <a:hlinkClick r:id="" action="ppaction://ole?verb=0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15"/>
          <a:srcRect t="7900" b="8115"/>
          <a:stretch/>
        </p:blipFill>
        <p:spPr>
          <a:xfrm>
            <a:off x="4690251" y="1772912"/>
            <a:ext cx="6281850" cy="2967634"/>
          </a:xfrm>
          <a:prstGeom prst="actionButtonForwardNex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118546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 rot="18984704" flipV="1">
            <a:off x="-3710792" y="-1767788"/>
            <a:ext cx="5436724" cy="4709578"/>
            <a:chOff x="852991" y="537022"/>
            <a:chExt cx="4137501" cy="3581528"/>
          </a:xfrm>
        </p:grpSpPr>
        <p:cxnSp>
          <p:nvCxnSpPr>
            <p:cNvPr id="3" name="直接连接符 2"/>
            <p:cNvCxnSpPr>
              <a:stCxn id="17" idx="2"/>
            </p:cNvCxnSpPr>
            <p:nvPr/>
          </p:nvCxnSpPr>
          <p:spPr>
            <a:xfrm>
              <a:off x="852991" y="550368"/>
              <a:ext cx="2782986" cy="2360341"/>
            </a:xfrm>
            <a:prstGeom prst="line">
              <a:avLst/>
            </a:prstGeom>
            <a:ln>
              <a:solidFill>
                <a:schemeClr val="bg1">
                  <a:alpha val="50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stCxn id="17" idx="4"/>
            </p:cNvCxnSpPr>
            <p:nvPr/>
          </p:nvCxnSpPr>
          <p:spPr>
            <a:xfrm flipH="1">
              <a:off x="1475393" y="550368"/>
              <a:ext cx="3515099" cy="1127343"/>
            </a:xfrm>
            <a:prstGeom prst="line">
              <a:avLst/>
            </a:prstGeom>
            <a:ln>
              <a:solidFill>
                <a:schemeClr val="bg1">
                  <a:alpha val="50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>
              <a:stCxn id="17" idx="4"/>
            </p:cNvCxnSpPr>
            <p:nvPr/>
          </p:nvCxnSpPr>
          <p:spPr>
            <a:xfrm flipH="1">
              <a:off x="2217740" y="550368"/>
              <a:ext cx="2772752" cy="2353668"/>
            </a:xfrm>
            <a:prstGeom prst="line">
              <a:avLst/>
            </a:prstGeom>
            <a:ln>
              <a:solidFill>
                <a:schemeClr val="bg1">
                  <a:alpha val="50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>
              <a:endCxn id="17" idx="0"/>
            </p:cNvCxnSpPr>
            <p:nvPr/>
          </p:nvCxnSpPr>
          <p:spPr>
            <a:xfrm>
              <a:off x="2217740" y="550368"/>
              <a:ext cx="704002" cy="3568182"/>
            </a:xfrm>
            <a:prstGeom prst="line">
              <a:avLst/>
            </a:prstGeom>
            <a:ln>
              <a:solidFill>
                <a:schemeClr val="bg1">
                  <a:alpha val="50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组合 27"/>
            <p:cNvGrpSpPr/>
            <p:nvPr/>
          </p:nvGrpSpPr>
          <p:grpSpPr>
            <a:xfrm>
              <a:off x="852991" y="537022"/>
              <a:ext cx="4137501" cy="3581528"/>
              <a:chOff x="83634" y="807220"/>
              <a:chExt cx="4137501" cy="3581528"/>
            </a:xfrm>
          </p:grpSpPr>
          <p:sp>
            <p:nvSpPr>
              <p:cNvPr id="17" name="等腰三角形 16"/>
              <p:cNvSpPr/>
              <p:nvPr/>
            </p:nvSpPr>
            <p:spPr>
              <a:xfrm flipV="1">
                <a:off x="83634" y="820566"/>
                <a:ext cx="4137501" cy="3568182"/>
              </a:xfrm>
              <a:prstGeom prst="triangle">
                <a:avLst/>
              </a:prstGeom>
              <a:ln>
                <a:solidFill>
                  <a:schemeClr val="bg1">
                    <a:alpha val="50000"/>
                  </a:schemeClr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0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19" name="直接连接符 18"/>
              <p:cNvCxnSpPr/>
              <p:nvPr/>
            </p:nvCxnSpPr>
            <p:spPr>
              <a:xfrm>
                <a:off x="92533" y="813893"/>
                <a:ext cx="3453431" cy="1134016"/>
              </a:xfrm>
              <a:prstGeom prst="line">
                <a:avLst/>
              </a:prstGeom>
              <a:ln>
                <a:solidFill>
                  <a:schemeClr val="bg1">
                    <a:alpha val="50000"/>
                  </a:schemeClr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 flipH="1">
                <a:off x="2152384" y="807220"/>
                <a:ext cx="656637" cy="3581528"/>
              </a:xfrm>
              <a:prstGeom prst="line">
                <a:avLst/>
              </a:prstGeom>
              <a:ln>
                <a:solidFill>
                  <a:schemeClr val="bg1">
                    <a:alpha val="50000"/>
                  </a:schemeClr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" name="组合 1"/>
          <p:cNvGrpSpPr/>
          <p:nvPr/>
        </p:nvGrpSpPr>
        <p:grpSpPr>
          <a:xfrm>
            <a:off x="24" y="-66209"/>
            <a:ext cx="12549956" cy="9619025"/>
            <a:chOff x="24" y="-66209"/>
            <a:chExt cx="12549956" cy="9619025"/>
          </a:xfrm>
        </p:grpSpPr>
        <p:sp>
          <p:nvSpPr>
            <p:cNvPr id="20" name="矩形 19"/>
            <p:cNvSpPr/>
            <p:nvPr/>
          </p:nvSpPr>
          <p:spPr>
            <a:xfrm>
              <a:off x="24" y="0"/>
              <a:ext cx="12191976" cy="6858000"/>
            </a:xfrm>
            <a:prstGeom prst="rect">
              <a:avLst/>
            </a:prstGeom>
            <a:solidFill>
              <a:srgbClr val="1D2935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0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3748672" y="1014566"/>
              <a:ext cx="4694657" cy="4698055"/>
              <a:chOff x="4057650" y="1181099"/>
              <a:chExt cx="4959350" cy="495935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4057650" y="1181099"/>
                <a:ext cx="4959350" cy="4959350"/>
              </a:xfrm>
              <a:prstGeom prst="ellipse">
                <a:avLst/>
              </a:prstGeom>
              <a:solidFill>
                <a:schemeClr val="bg1">
                  <a:alpha val="51000"/>
                </a:schemeClr>
              </a:solidFill>
              <a:ln w="317500" cmpd="sng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0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4346575" y="1470024"/>
                <a:ext cx="4381500" cy="4381500"/>
              </a:xfrm>
              <a:prstGeom prst="ellipse">
                <a:avLst/>
              </a:prstGeom>
              <a:solidFill>
                <a:schemeClr val="bg1">
                  <a:alpha val="75000"/>
                </a:schemeClr>
              </a:solidFill>
              <a:ln w="317500" cmpd="sng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0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等线" panose="02010600030101010101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4175482" y="2911214"/>
              <a:ext cx="3841052" cy="9230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7200">
                  <a:solidFill>
                    <a:srgbClr val="29323B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marL="0" marR="0" lvl="0" indent="0" algn="ctr" defTabSz="9140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bg-BG" altLang="zh-CN" sz="5398" b="1" dirty="0">
                  <a:solidFill>
                    <a:srgbClr val="D6000F"/>
                  </a:solidFill>
                  <a:ea typeface="等线" panose="02010600030101010101" pitchFamily="2" charset="-122"/>
                </a:rPr>
                <a:t>Благодаря</a:t>
              </a:r>
              <a:endParaRPr kumimoji="0" lang="en-US" altLang="zh-CN" sz="5398" b="1" i="0" u="none" strike="noStrike" kern="1200" cap="none" spc="0" normalizeH="0" baseline="0" noProof="0" dirty="0">
                <a:ln>
                  <a:noFill/>
                </a:ln>
                <a:solidFill>
                  <a:srgbClr val="D6000F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 panose="020B0604020202020204" pitchFamily="34" charset="0"/>
              </a:endParaRPr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68249" y="-66209"/>
              <a:ext cx="2561492" cy="1278554"/>
            </a:xfrm>
            <a:prstGeom prst="rect">
              <a:avLst/>
            </a:prstGeom>
          </p:spPr>
        </p:pic>
        <p:grpSp>
          <p:nvGrpSpPr>
            <p:cNvPr id="25" name="组合 24"/>
            <p:cNvGrpSpPr/>
            <p:nvPr/>
          </p:nvGrpSpPr>
          <p:grpSpPr>
            <a:xfrm rot="4492969">
              <a:off x="8164085" y="5166921"/>
              <a:ext cx="4703372" cy="4068418"/>
              <a:chOff x="852991" y="537022"/>
              <a:chExt cx="4137501" cy="3581528"/>
            </a:xfrm>
          </p:grpSpPr>
          <p:cxnSp>
            <p:nvCxnSpPr>
              <p:cNvPr id="26" name="直接连接符 25"/>
              <p:cNvCxnSpPr>
                <a:stCxn id="34" idx="2"/>
              </p:cNvCxnSpPr>
              <p:nvPr/>
            </p:nvCxnSpPr>
            <p:spPr>
              <a:xfrm>
                <a:off x="852991" y="550368"/>
                <a:ext cx="2782986" cy="2360341"/>
              </a:xfrm>
              <a:prstGeom prst="line">
                <a:avLst/>
              </a:prstGeom>
              <a:ln>
                <a:solidFill>
                  <a:schemeClr val="bg1">
                    <a:alpha val="50000"/>
                  </a:schemeClr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/>
              <p:cNvCxnSpPr>
                <a:stCxn id="34" idx="4"/>
              </p:cNvCxnSpPr>
              <p:nvPr/>
            </p:nvCxnSpPr>
            <p:spPr>
              <a:xfrm flipH="1">
                <a:off x="1475393" y="550368"/>
                <a:ext cx="3515099" cy="1127343"/>
              </a:xfrm>
              <a:prstGeom prst="line">
                <a:avLst/>
              </a:prstGeom>
              <a:ln>
                <a:solidFill>
                  <a:schemeClr val="bg1">
                    <a:alpha val="30000"/>
                  </a:schemeClr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/>
              <p:cNvCxnSpPr>
                <a:stCxn id="34" idx="4"/>
              </p:cNvCxnSpPr>
              <p:nvPr/>
            </p:nvCxnSpPr>
            <p:spPr>
              <a:xfrm flipH="1">
                <a:off x="2217740" y="550368"/>
                <a:ext cx="2772752" cy="2353668"/>
              </a:xfrm>
              <a:prstGeom prst="line">
                <a:avLst/>
              </a:prstGeom>
              <a:ln>
                <a:solidFill>
                  <a:schemeClr val="bg1">
                    <a:alpha val="50000"/>
                  </a:schemeClr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34" idx="0"/>
              </p:cNvCxnSpPr>
              <p:nvPr/>
            </p:nvCxnSpPr>
            <p:spPr>
              <a:xfrm>
                <a:off x="2217740" y="550368"/>
                <a:ext cx="704002" cy="3568182"/>
              </a:xfrm>
              <a:prstGeom prst="line">
                <a:avLst/>
              </a:prstGeom>
              <a:ln>
                <a:solidFill>
                  <a:schemeClr val="bg1">
                    <a:alpha val="50000"/>
                  </a:schemeClr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" name="组合 32"/>
              <p:cNvGrpSpPr/>
              <p:nvPr/>
            </p:nvGrpSpPr>
            <p:grpSpPr>
              <a:xfrm>
                <a:off x="852991" y="537022"/>
                <a:ext cx="4137501" cy="3581528"/>
                <a:chOff x="83634" y="807220"/>
                <a:chExt cx="4137501" cy="3581528"/>
              </a:xfrm>
            </p:grpSpPr>
            <p:sp>
              <p:nvSpPr>
                <p:cNvPr id="34" name="等腰三角形 33"/>
                <p:cNvSpPr/>
                <p:nvPr/>
              </p:nvSpPr>
              <p:spPr>
                <a:xfrm flipV="1">
                  <a:off x="83634" y="820566"/>
                  <a:ext cx="4137501" cy="3568182"/>
                </a:xfrm>
                <a:prstGeom prst="triangle">
                  <a:avLst/>
                </a:prstGeom>
                <a:ln>
                  <a:solidFill>
                    <a:schemeClr val="bg1">
                      <a:alpha val="50000"/>
                    </a:schemeClr>
                  </a:solidFill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marL="0" marR="0" lvl="0" indent="0" algn="ctr" defTabSz="9140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等线" panose="02010600030101010101" pitchFamily="2" charset="-122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35" name="直接连接符 34"/>
                <p:cNvCxnSpPr/>
                <p:nvPr/>
              </p:nvCxnSpPr>
              <p:spPr>
                <a:xfrm>
                  <a:off x="92533" y="813893"/>
                  <a:ext cx="3453431" cy="1134016"/>
                </a:xfrm>
                <a:prstGeom prst="line">
                  <a:avLst/>
                </a:prstGeom>
                <a:ln>
                  <a:solidFill>
                    <a:schemeClr val="bg1">
                      <a:alpha val="50000"/>
                    </a:schemeClr>
                  </a:solidFill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直接连接符 35"/>
                <p:cNvCxnSpPr/>
                <p:nvPr/>
              </p:nvCxnSpPr>
              <p:spPr>
                <a:xfrm flipH="1">
                  <a:off x="2152384" y="807220"/>
                  <a:ext cx="656637" cy="3581528"/>
                </a:xfrm>
                <a:prstGeom prst="line">
                  <a:avLst/>
                </a:prstGeom>
                <a:ln>
                  <a:solidFill>
                    <a:schemeClr val="bg1">
                      <a:alpha val="50000"/>
                    </a:schemeClr>
                  </a:solidFill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1431058519"/>
      </p:ext>
    </p:extLst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dirty="0" smtClean="0">
            <a:solidFill>
              <a:srgbClr val="D6000F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1784</TotalTime>
  <Words>699</Words>
  <Application>Microsoft Office PowerPoint</Application>
  <PresentationFormat>Widescreen</PresentationFormat>
  <Paragraphs>249</Paragraphs>
  <Slides>14</Slides>
  <Notes>13</Notes>
  <HiddenSlides>0</HiddenSlides>
  <MMClips>2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Adobe 仿宋 Std R</vt:lpstr>
      <vt:lpstr>Arial Unicode MS</vt:lpstr>
      <vt:lpstr>Malgun Gothic</vt:lpstr>
      <vt:lpstr>Microsoft YaHei</vt:lpstr>
      <vt:lpstr>Microsoft YaHei</vt:lpstr>
      <vt:lpstr>宋体</vt:lpstr>
      <vt:lpstr>Arial</vt:lpstr>
      <vt:lpstr>Calibri</vt:lpstr>
      <vt:lpstr>等线</vt:lpstr>
      <vt:lpstr>等线 Light</vt:lpstr>
      <vt:lpstr>HY견고딕</vt:lpstr>
      <vt:lpstr>Nirmala UI</vt:lpstr>
      <vt:lpstr>Open Sans Light</vt:lpstr>
      <vt:lpstr>TSTAR PRO</vt:lpstr>
      <vt:lpstr>TSTAR PRO Heavy</vt:lpstr>
      <vt:lpstr>Office 主题​​</vt:lpstr>
      <vt:lpstr>1_Office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褚政泱</dc:creator>
  <cp:lastModifiedBy>Stefan Dimitrov</cp:lastModifiedBy>
  <cp:revision>52</cp:revision>
  <dcterms:created xsi:type="dcterms:W3CDTF">2020-02-26T06:18:56Z</dcterms:created>
  <dcterms:modified xsi:type="dcterms:W3CDTF">2020-04-08T09:05:24Z</dcterms:modified>
</cp:coreProperties>
</file>